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3" r:id="rId20"/>
    <p:sldId id="271" r:id="rId21"/>
    <p:sldId id="275" r:id="rId22"/>
    <p:sldId id="276" r:id="rId23"/>
    <p:sldId id="277" r:id="rId24"/>
    <p:sldId id="272" r:id="rId25"/>
    <p:sldId id="274" r:id="rId26"/>
    <p:sldId id="278" r:id="rId27"/>
    <p:sldId id="281" r:id="rId28"/>
    <p:sldId id="279" r:id="rId29"/>
    <p:sldId id="283" r:id="rId30"/>
    <p:sldId id="284" r:id="rId31"/>
    <p:sldId id="280"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301" tIns="46150" rIns="92301" bIns="46150" rtlCol="0"/>
          <a:lstStyle>
            <a:lvl1pPr algn="r">
              <a:defRPr sz="1200"/>
            </a:lvl1pPr>
          </a:lstStyle>
          <a:p>
            <a:fld id="{C237B7B2-A761-40FB-BC06-0A36124B2F93}" type="datetimeFigureOut">
              <a:rPr lang="en-US" smtClean="0"/>
              <a:pPr/>
              <a:t>2/25/21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1" tIns="46150" rIns="92301" bIns="4615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301" tIns="46150" rIns="92301" bIns="461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2971800" cy="464820"/>
          </a:xfrm>
          <a:prstGeom prst="rect">
            <a:avLst/>
          </a:prstGeom>
        </p:spPr>
        <p:txBody>
          <a:bodyPr vert="horz" lIns="92301" tIns="46150" rIns="92301"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301" tIns="46150" rIns="92301" bIns="46150" rtlCol="0" anchor="b"/>
          <a:lstStyle>
            <a:lvl1pPr algn="r">
              <a:defRPr sz="1200"/>
            </a:lvl1pPr>
          </a:lstStyle>
          <a:p>
            <a:fld id="{EA5CE80B-0E17-46C2-B43C-5ADC7D968D94}" type="slidenum">
              <a:rPr lang="en-US" smtClean="0"/>
              <a:pPr/>
              <a:t>‹#›</a:t>
            </a:fld>
            <a:endParaRPr lang="en-US"/>
          </a:p>
        </p:txBody>
      </p:sp>
    </p:spTree>
    <p:extLst>
      <p:ext uri="{BB962C8B-B14F-4D97-AF65-F5344CB8AC3E}">
        <p14:creationId xmlns:p14="http://schemas.microsoft.com/office/powerpoint/2010/main" val="417887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a:t>
            </a:fld>
            <a:endParaRPr lang="en-US"/>
          </a:p>
        </p:txBody>
      </p:sp>
    </p:spTree>
    <p:extLst>
      <p:ext uri="{BB962C8B-B14F-4D97-AF65-F5344CB8AC3E}">
        <p14:creationId xmlns:p14="http://schemas.microsoft.com/office/powerpoint/2010/main" val="334091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10</a:t>
            </a:fld>
            <a:endParaRPr lang="en-US"/>
          </a:p>
        </p:txBody>
      </p:sp>
    </p:spTree>
    <p:extLst>
      <p:ext uri="{BB962C8B-B14F-4D97-AF65-F5344CB8AC3E}">
        <p14:creationId xmlns:p14="http://schemas.microsoft.com/office/powerpoint/2010/main" val="2253553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11</a:t>
            </a:fld>
            <a:endParaRPr lang="en-US"/>
          </a:p>
        </p:txBody>
      </p:sp>
    </p:spTree>
    <p:extLst>
      <p:ext uri="{BB962C8B-B14F-4D97-AF65-F5344CB8AC3E}">
        <p14:creationId xmlns:p14="http://schemas.microsoft.com/office/powerpoint/2010/main" val="338029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12</a:t>
            </a:fld>
            <a:endParaRPr lang="en-US"/>
          </a:p>
        </p:txBody>
      </p:sp>
    </p:spTree>
    <p:extLst>
      <p:ext uri="{BB962C8B-B14F-4D97-AF65-F5344CB8AC3E}">
        <p14:creationId xmlns:p14="http://schemas.microsoft.com/office/powerpoint/2010/main" val="300221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14</a:t>
            </a:fld>
            <a:endParaRPr lang="en-US"/>
          </a:p>
        </p:txBody>
      </p:sp>
    </p:spTree>
    <p:extLst>
      <p:ext uri="{BB962C8B-B14F-4D97-AF65-F5344CB8AC3E}">
        <p14:creationId xmlns:p14="http://schemas.microsoft.com/office/powerpoint/2010/main" val="970863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15</a:t>
            </a:fld>
            <a:endParaRPr lang="en-US"/>
          </a:p>
        </p:txBody>
      </p:sp>
    </p:spTree>
    <p:extLst>
      <p:ext uri="{BB962C8B-B14F-4D97-AF65-F5344CB8AC3E}">
        <p14:creationId xmlns:p14="http://schemas.microsoft.com/office/powerpoint/2010/main" val="373661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17</a:t>
            </a:fld>
            <a:endParaRPr lang="en-US"/>
          </a:p>
        </p:txBody>
      </p:sp>
    </p:spTree>
    <p:extLst>
      <p:ext uri="{BB962C8B-B14F-4D97-AF65-F5344CB8AC3E}">
        <p14:creationId xmlns:p14="http://schemas.microsoft.com/office/powerpoint/2010/main" val="67122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18</a:t>
            </a:fld>
            <a:endParaRPr lang="en-US"/>
          </a:p>
        </p:txBody>
      </p:sp>
    </p:spTree>
    <p:extLst>
      <p:ext uri="{BB962C8B-B14F-4D97-AF65-F5344CB8AC3E}">
        <p14:creationId xmlns:p14="http://schemas.microsoft.com/office/powerpoint/2010/main" val="234664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19</a:t>
            </a:fld>
            <a:endParaRPr lang="en-US"/>
          </a:p>
        </p:txBody>
      </p:sp>
    </p:spTree>
    <p:extLst>
      <p:ext uri="{BB962C8B-B14F-4D97-AF65-F5344CB8AC3E}">
        <p14:creationId xmlns:p14="http://schemas.microsoft.com/office/powerpoint/2010/main" val="273272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a:t>
            </a:fld>
            <a:endParaRPr lang="en-US"/>
          </a:p>
        </p:txBody>
      </p:sp>
    </p:spTree>
    <p:extLst>
      <p:ext uri="{BB962C8B-B14F-4D97-AF65-F5344CB8AC3E}">
        <p14:creationId xmlns:p14="http://schemas.microsoft.com/office/powerpoint/2010/main" val="3179644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20</a:t>
            </a:fld>
            <a:endParaRPr lang="en-US"/>
          </a:p>
        </p:txBody>
      </p:sp>
    </p:spTree>
    <p:extLst>
      <p:ext uri="{BB962C8B-B14F-4D97-AF65-F5344CB8AC3E}">
        <p14:creationId xmlns:p14="http://schemas.microsoft.com/office/powerpoint/2010/main" val="298015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23</a:t>
            </a:fld>
            <a:endParaRPr lang="en-US"/>
          </a:p>
        </p:txBody>
      </p:sp>
    </p:spTree>
    <p:extLst>
      <p:ext uri="{BB962C8B-B14F-4D97-AF65-F5344CB8AC3E}">
        <p14:creationId xmlns:p14="http://schemas.microsoft.com/office/powerpoint/2010/main" val="532309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24</a:t>
            </a:fld>
            <a:endParaRPr lang="en-US"/>
          </a:p>
        </p:txBody>
      </p:sp>
    </p:spTree>
    <p:extLst>
      <p:ext uri="{BB962C8B-B14F-4D97-AF65-F5344CB8AC3E}">
        <p14:creationId xmlns:p14="http://schemas.microsoft.com/office/powerpoint/2010/main" val="3214670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25</a:t>
            </a:fld>
            <a:endParaRPr lang="en-US"/>
          </a:p>
        </p:txBody>
      </p:sp>
    </p:spTree>
    <p:extLst>
      <p:ext uri="{BB962C8B-B14F-4D97-AF65-F5344CB8AC3E}">
        <p14:creationId xmlns:p14="http://schemas.microsoft.com/office/powerpoint/2010/main" val="3860506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26</a:t>
            </a:fld>
            <a:endParaRPr lang="en-US"/>
          </a:p>
        </p:txBody>
      </p:sp>
    </p:spTree>
    <p:extLst>
      <p:ext uri="{BB962C8B-B14F-4D97-AF65-F5344CB8AC3E}">
        <p14:creationId xmlns:p14="http://schemas.microsoft.com/office/powerpoint/2010/main" val="29142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27</a:t>
            </a:fld>
            <a:endParaRPr lang="en-US"/>
          </a:p>
        </p:txBody>
      </p:sp>
    </p:spTree>
    <p:extLst>
      <p:ext uri="{BB962C8B-B14F-4D97-AF65-F5344CB8AC3E}">
        <p14:creationId xmlns:p14="http://schemas.microsoft.com/office/powerpoint/2010/main" val="2189668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28</a:t>
            </a:fld>
            <a:endParaRPr lang="en-US"/>
          </a:p>
        </p:txBody>
      </p:sp>
    </p:spTree>
    <p:extLst>
      <p:ext uri="{BB962C8B-B14F-4D97-AF65-F5344CB8AC3E}">
        <p14:creationId xmlns:p14="http://schemas.microsoft.com/office/powerpoint/2010/main" val="6905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3</a:t>
            </a:fld>
            <a:endParaRPr lang="en-US"/>
          </a:p>
        </p:txBody>
      </p:sp>
    </p:spTree>
    <p:extLst>
      <p:ext uri="{BB962C8B-B14F-4D97-AF65-F5344CB8AC3E}">
        <p14:creationId xmlns:p14="http://schemas.microsoft.com/office/powerpoint/2010/main" val="20963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5</a:t>
            </a:fld>
            <a:endParaRPr lang="en-US"/>
          </a:p>
        </p:txBody>
      </p:sp>
    </p:spTree>
    <p:extLst>
      <p:ext uri="{BB962C8B-B14F-4D97-AF65-F5344CB8AC3E}">
        <p14:creationId xmlns:p14="http://schemas.microsoft.com/office/powerpoint/2010/main" val="171081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6</a:t>
            </a:fld>
            <a:endParaRPr lang="en-US"/>
          </a:p>
        </p:txBody>
      </p:sp>
    </p:spTree>
    <p:extLst>
      <p:ext uri="{BB962C8B-B14F-4D97-AF65-F5344CB8AC3E}">
        <p14:creationId xmlns:p14="http://schemas.microsoft.com/office/powerpoint/2010/main" val="304366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7</a:t>
            </a:fld>
            <a:endParaRPr lang="en-US"/>
          </a:p>
        </p:txBody>
      </p:sp>
    </p:spTree>
    <p:extLst>
      <p:ext uri="{BB962C8B-B14F-4D97-AF65-F5344CB8AC3E}">
        <p14:creationId xmlns:p14="http://schemas.microsoft.com/office/powerpoint/2010/main" val="19968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CE80B-0E17-46C2-B43C-5ADC7D968D94}" type="slidenum">
              <a:rPr lang="en-US" smtClean="0"/>
              <a:pPr/>
              <a:t>9</a:t>
            </a:fld>
            <a:endParaRPr lang="en-US"/>
          </a:p>
        </p:txBody>
      </p:sp>
    </p:spTree>
    <p:extLst>
      <p:ext uri="{BB962C8B-B14F-4D97-AF65-F5344CB8AC3E}">
        <p14:creationId xmlns:p14="http://schemas.microsoft.com/office/powerpoint/2010/main" val="248668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59CA567-77DD-45F5-986F-129A1A745EA9}" type="datetimeFigureOut">
              <a:rPr lang="en-US" smtClean="0"/>
              <a:pPr/>
              <a:t>2/25/21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7F93E2-C307-493A-99BD-1F6A2F3ADD0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9CA567-77DD-45F5-986F-129A1A745EA9}" type="datetimeFigureOut">
              <a:rPr lang="en-US" smtClean="0"/>
              <a:pPr/>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F93E2-C307-493A-99BD-1F6A2F3ADD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17F93E2-C307-493A-99BD-1F6A2F3ADD0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9CA567-77DD-45F5-986F-129A1A745EA9}" type="datetimeFigureOut">
              <a:rPr lang="en-US" smtClean="0"/>
              <a:pPr/>
              <a:t>2/25/21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59CA567-77DD-45F5-986F-129A1A745EA9}" type="datetimeFigureOut">
              <a:rPr lang="en-US" smtClean="0"/>
              <a:pPr/>
              <a:t>2/25/21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17F93E2-C307-493A-99BD-1F6A2F3ADD0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59CA567-77DD-45F5-986F-129A1A745EA9}" type="datetimeFigureOut">
              <a:rPr lang="en-US" smtClean="0"/>
              <a:pPr/>
              <a:t>2/25/21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17F93E2-C307-493A-99BD-1F6A2F3ADD0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59CA567-77DD-45F5-986F-129A1A745EA9}" type="datetimeFigureOut">
              <a:rPr lang="en-US" smtClean="0"/>
              <a:pPr/>
              <a:t>2/25/21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F93E2-C307-493A-99BD-1F6A2F3ADD0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59CA567-77DD-45F5-986F-129A1A745EA9}" type="datetimeFigureOut">
              <a:rPr lang="en-US" smtClean="0"/>
              <a:pPr/>
              <a:t>2/25/21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17F93E2-C307-493A-99BD-1F6A2F3ADD0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59CA567-77DD-45F5-986F-129A1A745EA9}" type="datetimeFigureOut">
              <a:rPr lang="en-US" smtClean="0"/>
              <a:pPr/>
              <a:t>2/25/21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17F93E2-C307-493A-99BD-1F6A2F3ADD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759CA567-77DD-45F5-986F-129A1A745EA9}" type="datetimeFigureOut">
              <a:rPr lang="en-US" smtClean="0"/>
              <a:pPr/>
              <a:t>2/25/21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17F93E2-C307-493A-99BD-1F6A2F3ADD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17F93E2-C307-493A-99BD-1F6A2F3ADD0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59CA567-77DD-45F5-986F-129A1A745EA9}" type="datetimeFigureOut">
              <a:rPr lang="en-US" smtClean="0"/>
              <a:pPr/>
              <a:t>2/25/21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17F93E2-C307-493A-99BD-1F6A2F3ADD0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59CA567-77DD-45F5-986F-129A1A745EA9}" type="datetimeFigureOut">
              <a:rPr lang="en-US" smtClean="0"/>
              <a:pPr/>
              <a:t>2/25/21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59CA567-77DD-45F5-986F-129A1A745EA9}" type="datetimeFigureOut">
              <a:rPr lang="en-US" smtClean="0"/>
              <a:pPr/>
              <a:t>2/25/21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7F93E2-C307-493A-99BD-1F6A2F3ADD0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mailto:info@flashalert.ne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wmf"/><Relationship Id="rId5" Type="http://schemas.openxmlformats.org/officeDocument/2006/relationships/hyperlink" Target="mailto:SSchaer@beavertonoregon.gov" TargetMode="External"/><Relationship Id="rId4" Type="http://schemas.openxmlformats.org/officeDocument/2006/relationships/hyperlink" Target="mailto:[mailto:info@flashalert.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body" idx="1"/>
          </p:nvPr>
        </p:nvSpPr>
        <p:spPr>
          <a:xfrm>
            <a:off x="1295400" y="3886200"/>
            <a:ext cx="6480174" cy="1673225"/>
          </a:xfrm>
        </p:spPr>
        <p:txBody>
          <a:bodyPr/>
          <a:lstStyle/>
          <a:p>
            <a:r>
              <a:rPr lang="en-US"/>
              <a:t>Presented by </a:t>
            </a:r>
          </a:p>
          <a:p>
            <a:r>
              <a:rPr lang="en-US"/>
              <a:t>Sergeant Jonathan Hardy</a:t>
            </a:r>
          </a:p>
          <a:p>
            <a:r>
              <a:rPr lang="en-US"/>
              <a:t>Salem police department</a:t>
            </a:r>
          </a:p>
        </p:txBody>
      </p:sp>
      <p:sp>
        <p:nvSpPr>
          <p:cNvPr id="6" name="Title 5"/>
          <p:cNvSpPr>
            <a:spLocks noGrp="1"/>
          </p:cNvSpPr>
          <p:nvPr>
            <p:ph type="title"/>
          </p:nvPr>
        </p:nvSpPr>
        <p:spPr/>
        <p:txBody>
          <a:bodyPr>
            <a:noAutofit/>
          </a:bodyPr>
          <a:lstStyle/>
          <a:p>
            <a:r>
              <a:rPr lang="en-US" sz="4400"/>
              <a:t>Setting Up a Pedestrian Safety Enforcement Operation</a:t>
            </a:r>
          </a:p>
        </p:txBody>
      </p:sp>
      <p:pic>
        <p:nvPicPr>
          <p:cNvPr id="9" name="Picture 8"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467600" y="5105400"/>
            <a:ext cx="1482884" cy="12954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048000" y="1143000"/>
            <a:ext cx="5638800" cy="5410200"/>
          </a:xfrm>
        </p:spPr>
        <p:txBody>
          <a:bodyPr>
            <a:normAutofit fontScale="32500" lnSpcReduction="20000"/>
          </a:bodyPr>
          <a:lstStyle/>
          <a:p>
            <a:r>
              <a:rPr lang="en-US" sz="7700"/>
              <a:t>This operation is done only in daylight hours and during fair weather conditions (little or no rain).</a:t>
            </a:r>
          </a:p>
          <a:p>
            <a:endParaRPr lang="en-US" sz="7700"/>
          </a:p>
          <a:p>
            <a:r>
              <a:rPr lang="en-US" sz="7700"/>
              <a:t>The operation can be conducted in marked or un-marked crosswalks.</a:t>
            </a:r>
          </a:p>
          <a:p>
            <a:endParaRPr lang="en-US" sz="7700"/>
          </a:p>
          <a:p>
            <a:r>
              <a:rPr lang="en-US" sz="7700"/>
              <a:t>The decoy will use due care and not endanger him/herself or motorists.</a:t>
            </a:r>
          </a:p>
          <a:p>
            <a:pPr>
              <a:buNone/>
            </a:pPr>
            <a:endParaRPr lang="en-US" sz="7000"/>
          </a:p>
          <a:p>
            <a:pPr>
              <a:buNone/>
            </a:pPr>
            <a:r>
              <a:rPr lang="en-US" sz="2800"/>
              <a:t>	</a:t>
            </a:r>
            <a:endParaRPr lang="en-US" sz="4000"/>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5410200"/>
          </a:xfrm>
        </p:spPr>
        <p:txBody>
          <a:bodyPr>
            <a:normAutofit fontScale="40000" lnSpcReduction="20000"/>
          </a:bodyPr>
          <a:lstStyle/>
          <a:p>
            <a:endParaRPr lang="en-US" sz="7700"/>
          </a:p>
          <a:p>
            <a:r>
              <a:rPr lang="en-US" sz="7700"/>
              <a:t>The required stopping distance for the vehicles will be measured out based on 10 MPH over the posted limit.</a:t>
            </a:r>
          </a:p>
          <a:p>
            <a:endParaRPr lang="en-US" sz="7700"/>
          </a:p>
          <a:p>
            <a:endParaRPr lang="en-US" sz="7700"/>
          </a:p>
          <a:p>
            <a:r>
              <a:rPr lang="en-US" sz="7700"/>
              <a:t>Included in this will be a 2 second PRT (perception reaction time).</a:t>
            </a:r>
          </a:p>
          <a:p>
            <a:endParaRPr lang="en-US" sz="7700"/>
          </a:p>
          <a:p>
            <a:pPr>
              <a:buNone/>
            </a:pPr>
            <a:endParaRPr lang="en-US" sz="7000"/>
          </a:p>
          <a:p>
            <a:pPr>
              <a:buNone/>
            </a:pPr>
            <a:r>
              <a:rPr lang="en-US" sz="2800"/>
              <a:t>	</a:t>
            </a:r>
            <a:endParaRPr lang="en-US" sz="4000"/>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a:t>Distance Required for a Vehicle to stop for Pedestrian</a:t>
            </a:r>
          </a:p>
        </p:txBody>
      </p:sp>
      <p:sp>
        <p:nvSpPr>
          <p:cNvPr id="3" name="Content Placeholder 2"/>
          <p:cNvSpPr>
            <a:spLocks noGrp="1"/>
          </p:cNvSpPr>
          <p:nvPr>
            <p:ph sz="quarter" idx="1"/>
          </p:nvPr>
        </p:nvSpPr>
        <p:spPr>
          <a:xfrm>
            <a:off x="301752" y="1527048"/>
            <a:ext cx="9223248" cy="4572000"/>
          </a:xfrm>
        </p:spPr>
        <p:txBody>
          <a:bodyPr>
            <a:normAutofit fontScale="92500" lnSpcReduction="20000"/>
          </a:bodyPr>
          <a:lstStyle/>
          <a:p>
            <a:pPr>
              <a:buNone/>
            </a:pPr>
            <a:r>
              <a:rPr lang="en-US" sz="2400" b="1"/>
              <a:t>                   Speed Limit	Excess Speed</a:t>
            </a:r>
          </a:p>
          <a:p>
            <a:pPr>
              <a:buNone/>
            </a:pPr>
            <a:r>
              <a:rPr lang="en-US" sz="2400"/>
              <a:t>                      </a:t>
            </a:r>
            <a:r>
              <a:rPr lang="en-US" sz="2400" i="1"/>
              <a:t>25 MPH      + 	   10 MPH      = 35 MPH</a:t>
            </a:r>
          </a:p>
          <a:p>
            <a:pPr>
              <a:buNone/>
            </a:pPr>
            <a:endParaRPr lang="en-US"/>
          </a:p>
          <a:p>
            <a:pPr>
              <a:buNone/>
            </a:pPr>
            <a:r>
              <a:rPr lang="en-US" sz="2000"/>
              <a:t>Formula for Distance: </a:t>
            </a:r>
            <a:endParaRPr lang="en-US" sz="2400"/>
          </a:p>
          <a:p>
            <a:pPr>
              <a:buNone/>
            </a:pPr>
            <a:endParaRPr lang="en-US" sz="1200"/>
          </a:p>
          <a:p>
            <a:pPr>
              <a:buNone/>
            </a:pPr>
            <a:r>
              <a:rPr lang="en-US" sz="2000"/>
              <a:t>Distance Calculation</a:t>
            </a:r>
            <a:r>
              <a:rPr lang="en-US" sz="2400"/>
              <a:t>:                </a:t>
            </a:r>
            <a:r>
              <a:rPr lang="en-US" sz="2000"/>
              <a:t>= 58.3 feet to stop at 35 MPH</a:t>
            </a:r>
          </a:p>
          <a:p>
            <a:pPr>
              <a:buNone/>
            </a:pPr>
            <a:endParaRPr lang="en-US" sz="1400"/>
          </a:p>
          <a:p>
            <a:pPr>
              <a:buNone/>
            </a:pPr>
            <a:r>
              <a:rPr lang="en-US" sz="2000"/>
              <a:t>Add </a:t>
            </a:r>
            <a:r>
              <a:rPr lang="en-US" sz="2000" b="1"/>
              <a:t>2 second</a:t>
            </a:r>
            <a:r>
              <a:rPr lang="en-US" sz="2000"/>
              <a:t> reaction time of: Speed (1.466) = 35(1.466) * 2 = 102.6 ft </a:t>
            </a:r>
          </a:p>
          <a:p>
            <a:pPr>
              <a:buNone/>
            </a:pPr>
            <a:endParaRPr lang="en-US" sz="2000"/>
          </a:p>
          <a:p>
            <a:pPr algn="ctr">
              <a:buNone/>
            </a:pPr>
            <a:r>
              <a:rPr lang="en-US" sz="2000" b="1"/>
              <a:t>58.3 feet + 102.6 feet = 160.9 feet</a:t>
            </a:r>
          </a:p>
          <a:p>
            <a:pPr algn="ctr">
              <a:buNone/>
            </a:pPr>
            <a:endParaRPr lang="en-US" sz="2000" b="1"/>
          </a:p>
          <a:p>
            <a:pPr algn="ctr">
              <a:buNone/>
            </a:pPr>
            <a:r>
              <a:rPr lang="en-US" sz="3000" b="1"/>
              <a:t>Therefore, the total distance to stop is approximately: </a:t>
            </a:r>
          </a:p>
          <a:p>
            <a:pPr algn="ctr">
              <a:buNone/>
            </a:pPr>
            <a:r>
              <a:rPr lang="en-US" sz="3000" b="1"/>
              <a:t> 161 feet at 35 MPH (25 mph road)</a:t>
            </a:r>
            <a:endParaRPr lang="en-US" sz="2000" b="1"/>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a:p>
            <a:pPr>
              <a:buNone/>
            </a:pPr>
            <a:endParaRPr lang="en-US"/>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95600" y="2438400"/>
            <a:ext cx="2367776" cy="533400"/>
          </a:xfrm>
          <a:prstGeom prst="rect">
            <a:avLst/>
          </a:prstGeom>
          <a:noFill/>
        </p:spPr>
      </p:pic>
      <p:sp>
        <p:nvSpPr>
          <p:cNvPr id="2150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150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19400" y="2971800"/>
            <a:ext cx="762000" cy="650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Stopping Distance Comparison</a:t>
            </a:r>
          </a:p>
        </p:txBody>
      </p:sp>
      <p:graphicFrame>
        <p:nvGraphicFramePr>
          <p:cNvPr id="7" name="Content Placeholder 6"/>
          <p:cNvGraphicFramePr>
            <a:graphicFrameLocks noGrp="1"/>
          </p:cNvGraphicFramePr>
          <p:nvPr>
            <p:ph sz="quarter" idx="1"/>
          </p:nvPr>
        </p:nvGraphicFramePr>
        <p:xfrm>
          <a:off x="1219200" y="1600200"/>
          <a:ext cx="6629398" cy="4495799"/>
        </p:xfrm>
        <a:graphic>
          <a:graphicData uri="http://schemas.openxmlformats.org/drawingml/2006/table">
            <a:tbl>
              <a:tblPr/>
              <a:tblGrid>
                <a:gridCol w="809697">
                  <a:extLst>
                    <a:ext uri="{9D8B030D-6E8A-4147-A177-3AD203B41FA5}">
                      <a16:colId xmlns:a16="http://schemas.microsoft.com/office/drawing/2014/main" val="20000"/>
                    </a:ext>
                  </a:extLst>
                </a:gridCol>
                <a:gridCol w="978385">
                  <a:extLst>
                    <a:ext uri="{9D8B030D-6E8A-4147-A177-3AD203B41FA5}">
                      <a16:colId xmlns:a16="http://schemas.microsoft.com/office/drawing/2014/main" val="20001"/>
                    </a:ext>
                  </a:extLst>
                </a:gridCol>
                <a:gridCol w="1315760">
                  <a:extLst>
                    <a:ext uri="{9D8B030D-6E8A-4147-A177-3AD203B41FA5}">
                      <a16:colId xmlns:a16="http://schemas.microsoft.com/office/drawing/2014/main" val="20002"/>
                    </a:ext>
                  </a:extLst>
                </a:gridCol>
                <a:gridCol w="944647">
                  <a:extLst>
                    <a:ext uri="{9D8B030D-6E8A-4147-A177-3AD203B41FA5}">
                      <a16:colId xmlns:a16="http://schemas.microsoft.com/office/drawing/2014/main" val="20003"/>
                    </a:ext>
                  </a:extLst>
                </a:gridCol>
                <a:gridCol w="809697">
                  <a:extLst>
                    <a:ext uri="{9D8B030D-6E8A-4147-A177-3AD203B41FA5}">
                      <a16:colId xmlns:a16="http://schemas.microsoft.com/office/drawing/2014/main" val="20004"/>
                    </a:ext>
                  </a:extLst>
                </a:gridCol>
                <a:gridCol w="151818">
                  <a:extLst>
                    <a:ext uri="{9D8B030D-6E8A-4147-A177-3AD203B41FA5}">
                      <a16:colId xmlns:a16="http://schemas.microsoft.com/office/drawing/2014/main" val="20005"/>
                    </a:ext>
                  </a:extLst>
                </a:gridCol>
                <a:gridCol w="956455">
                  <a:extLst>
                    <a:ext uri="{9D8B030D-6E8A-4147-A177-3AD203B41FA5}">
                      <a16:colId xmlns:a16="http://schemas.microsoft.com/office/drawing/2014/main" val="20006"/>
                    </a:ext>
                  </a:extLst>
                </a:gridCol>
                <a:gridCol w="662939">
                  <a:extLst>
                    <a:ext uri="{9D8B030D-6E8A-4147-A177-3AD203B41FA5}">
                      <a16:colId xmlns:a16="http://schemas.microsoft.com/office/drawing/2014/main" val="20007"/>
                    </a:ext>
                  </a:extLst>
                </a:gridCol>
              </a:tblGrid>
              <a:tr h="1120450">
                <a:tc>
                  <a:txBody>
                    <a:bodyPr/>
                    <a:lstStyle/>
                    <a:p>
                      <a:pPr algn="ctr" fontAlgn="ctr"/>
                      <a:r>
                        <a:rPr lang="en-US" sz="1100" b="1" i="1" u="none" strike="noStrike">
                          <a:solidFill>
                            <a:srgbClr val="000000"/>
                          </a:solidFill>
                          <a:latin typeface="Calibri"/>
                        </a:rPr>
                        <a:t>MPH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1" i="1" u="none" strike="noStrike">
                          <a:solidFill>
                            <a:srgbClr val="000000"/>
                          </a:solidFill>
                          <a:latin typeface="Calibri"/>
                        </a:rPr>
                        <a:t>Ft / Second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1" i="1" u="none" strike="noStrike">
                          <a:solidFill>
                            <a:srgbClr val="000000"/>
                          </a:solidFill>
                          <a:latin typeface="Calibri"/>
                        </a:rPr>
                        <a:t>Braking Deceleration Distance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t"/>
                      <a:r>
                        <a:rPr lang="en-US" sz="1400" b="1" i="1" u="none" strike="noStrike">
                          <a:solidFill>
                            <a:srgbClr val="000000"/>
                          </a:solidFill>
                          <a:latin typeface="Calibri"/>
                        </a:rPr>
                        <a:t>Perception Reaction Distance       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ctr"/>
                      <a:r>
                        <a:rPr lang="en-US" sz="1100" b="1" i="1" u="none" strike="noStrike">
                          <a:solidFill>
                            <a:srgbClr val="000000"/>
                          </a:solidFill>
                          <a:latin typeface="Calibri"/>
                        </a:rPr>
                        <a:t>Total Stopping Distance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4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1" u="none" strike="noStrike">
                          <a:solidFill>
                            <a:srgbClr val="000000"/>
                          </a:solidFill>
                          <a:latin typeface="Calibri"/>
                        </a:rPr>
                        <a:t>Perception Reaction Distance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t"/>
                      <a:r>
                        <a:rPr lang="en-US" sz="1100" b="1" i="1" u="none" strike="noStrike">
                          <a:solidFill>
                            <a:srgbClr val="000000"/>
                          </a:solidFill>
                          <a:latin typeface="Calibri"/>
                        </a:rPr>
                        <a:t>Total Stopping Distance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280112">
                <a:tc>
                  <a:txBody>
                    <a:bodyPr/>
                    <a:lstStyle/>
                    <a:p>
                      <a:pPr algn="ctr" fontAlgn="b"/>
                      <a:r>
                        <a:rPr lang="en-US" sz="1100" b="0" i="0" u="none" strike="noStrike">
                          <a:solidFill>
                            <a:srgbClr val="000000"/>
                          </a:solidFill>
                          <a:latin typeface="Calibri"/>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112">
                <a:tc>
                  <a:txBody>
                    <a:bodyPr/>
                    <a:lstStyle/>
                    <a:p>
                      <a:pPr algn="ctr" fontAlgn="b"/>
                      <a:r>
                        <a:rPr lang="en-US" sz="1100" b="0" i="0" u="none" strike="noStrike">
                          <a:solidFill>
                            <a:srgbClr val="000000"/>
                          </a:solidFill>
                          <a:latin typeface="Calibri"/>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0112">
                <a:tc>
                  <a:txBody>
                    <a:bodyPr/>
                    <a:lstStyle/>
                    <a:p>
                      <a:pPr algn="ctr" fontAlgn="b"/>
                      <a:r>
                        <a:rPr lang="en-US" sz="1100" b="0" i="0" u="none" strike="noStrike">
                          <a:solidFill>
                            <a:srgbClr val="000000"/>
                          </a:solidFill>
                          <a:latin typeface="Calibri"/>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4117">
                <a:tc>
                  <a:txBody>
                    <a:bodyPr/>
                    <a:lstStyle/>
                    <a:p>
                      <a:pPr algn="ctr" fontAlgn="b"/>
                      <a:r>
                        <a:rPr lang="en-US" sz="1200" b="1" i="0" u="none" strike="noStrike">
                          <a:solidFill>
                            <a:srgbClr val="000000"/>
                          </a:solidFill>
                          <a:latin typeface="Calibri"/>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29.8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endParaRPr lang="en-US" sz="12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latin typeface="Calibri"/>
                        </a:rPr>
                        <a:t>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103.1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4"/>
                  </a:ext>
                </a:extLst>
              </a:tr>
              <a:tr h="280112">
                <a:tc>
                  <a:txBody>
                    <a:bodyPr/>
                    <a:lstStyle/>
                    <a:p>
                      <a:pPr algn="ctr" fontAlgn="b"/>
                      <a:r>
                        <a:rPr lang="en-US" sz="1100" b="0" i="0" u="none" strike="noStrike">
                          <a:solidFill>
                            <a:srgbClr val="000000"/>
                          </a:solidFill>
                          <a:latin typeface="Calibri"/>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0112">
                <a:tc>
                  <a:txBody>
                    <a:bodyPr/>
                    <a:lstStyle/>
                    <a:p>
                      <a:pPr algn="ctr" fontAlgn="b"/>
                      <a:r>
                        <a:rPr lang="en-US" sz="1200" b="1" i="0" u="none" strike="noStrike">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140.4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endParaRPr lang="en-US" sz="12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latin typeface="Calibri"/>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1" i="0" u="none" strike="noStrike">
                          <a:solidFill>
                            <a:srgbClr val="000000"/>
                          </a:solidFill>
                          <a:latin typeface="Calibri"/>
                        </a:rPr>
                        <a:t>161.0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6"/>
                  </a:ext>
                </a:extLst>
              </a:tr>
              <a:tr h="280112">
                <a:tc>
                  <a:txBody>
                    <a:bodyPr/>
                    <a:lstStyle/>
                    <a:p>
                      <a:pPr algn="ctr" fontAlgn="b"/>
                      <a:r>
                        <a:rPr lang="en-US" sz="1100" b="0" i="0" u="none" strike="noStrike">
                          <a:solidFill>
                            <a:srgbClr val="000000"/>
                          </a:solidFill>
                          <a:latin typeface="Calibri"/>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193.5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0112">
                <a:tc>
                  <a:txBody>
                    <a:bodyPr/>
                    <a:lstStyle/>
                    <a:p>
                      <a:pPr algn="ctr" fontAlgn="b"/>
                      <a:r>
                        <a:rPr lang="en-US" sz="1100" b="0" i="0" u="none" strike="noStrike">
                          <a:solidFill>
                            <a:srgbClr val="000000"/>
                          </a:solidFill>
                          <a:latin typeface="Calibri"/>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66.0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0112">
                <a:tc>
                  <a:txBody>
                    <a:bodyPr/>
                    <a:lstStyle/>
                    <a:p>
                      <a:pPr algn="ctr" fontAlgn="b"/>
                      <a:r>
                        <a:rPr lang="en-US" sz="1100" b="0" i="0" u="none" strike="noStrike">
                          <a:solidFill>
                            <a:srgbClr val="000000"/>
                          </a:solidFill>
                          <a:latin typeface="Calibri"/>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0112">
                <a:tc>
                  <a:txBody>
                    <a:bodyPr/>
                    <a:lstStyle/>
                    <a:p>
                      <a:pPr algn="ctr" fontAlgn="b"/>
                      <a:r>
                        <a:rPr lang="en-US" sz="1100" b="0" i="0" u="none" strike="noStrike">
                          <a:solidFill>
                            <a:srgbClr val="000000"/>
                          </a:solidFill>
                          <a:latin typeface="Calibri"/>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129.0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0112">
                <a:tc>
                  <a:txBody>
                    <a:bodyPr/>
                    <a:lstStyle/>
                    <a:p>
                      <a:pPr algn="ctr" fontAlgn="b"/>
                      <a:r>
                        <a:rPr lang="en-US" sz="1100" b="0" i="0" u="none" strike="noStrike">
                          <a:solidFill>
                            <a:srgbClr val="000000"/>
                          </a:solidFill>
                          <a:latin typeface="Calibri"/>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175.9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0112">
                <a:tc>
                  <a:txBody>
                    <a:bodyPr/>
                    <a:lstStyle/>
                    <a:p>
                      <a:pPr algn="ctr" fontAlgn="b"/>
                      <a:r>
                        <a:rPr lang="en-US" sz="1100" b="0" i="0" u="none" strike="noStrike">
                          <a:solidFill>
                            <a:srgbClr val="000000"/>
                          </a:solidFill>
                          <a:latin typeface="Calibri"/>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latin typeface="Calibri"/>
                        </a:rPr>
                        <a:t>190.6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cstate="print"/>
          <a:srcRect/>
          <a:stretch>
            <a:fillRect/>
          </a:stretch>
        </p:blipFill>
        <p:spPr bwMode="auto">
          <a:xfrm>
            <a:off x="5486400" y="4038600"/>
            <a:ext cx="3149779" cy="2362200"/>
          </a:xfrm>
          <a:prstGeom prst="rect">
            <a:avLst/>
          </a:prstGeom>
          <a:ln>
            <a:noFill/>
          </a:ln>
          <a:effectLst>
            <a:softEdge rad="112500"/>
          </a:effectLst>
        </p:spPr>
      </p:pic>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5410200"/>
          </a:xfrm>
        </p:spPr>
        <p:txBody>
          <a:bodyPr>
            <a:normAutofit/>
          </a:bodyPr>
          <a:lstStyle/>
          <a:p>
            <a:r>
              <a:rPr lang="en-US" sz="3600"/>
              <a:t>Setting up</a:t>
            </a:r>
          </a:p>
          <a:p>
            <a:pPr lvl="1">
              <a:buNone/>
            </a:pPr>
            <a:r>
              <a:rPr lang="en-US" sz="2800"/>
              <a:t>	</a:t>
            </a:r>
            <a:r>
              <a:rPr lang="en-US" sz="2400">
                <a:solidFill>
                  <a:schemeClr val="tx1"/>
                </a:solidFill>
              </a:rPr>
              <a:t>One cone will be placed at the beginning of the measured stopping distance.  It is measured out to a safe stopping distance  of a vehicle traveling at 10 MPH over the speed limit.</a:t>
            </a:r>
            <a:endParaRPr lang="en-US" sz="2000">
              <a:solidFill>
                <a:schemeClr val="tx1"/>
              </a:solidFill>
            </a:endParaRPr>
          </a:p>
          <a:p>
            <a:pPr>
              <a:buNone/>
            </a:pPr>
            <a:endParaRPr lang="en-US" sz="3600"/>
          </a:p>
          <a:p>
            <a:pPr>
              <a:buNone/>
            </a:pPr>
            <a:endParaRPr lang="en-US" sz="4000"/>
          </a:p>
        </p:txBody>
      </p:sp>
      <p:pic>
        <p:nvPicPr>
          <p:cNvPr id="5" name="Picture 4" descr="00054580.wmf"/>
          <p:cNvPicPr>
            <a:picLocks noChangeAspect="1"/>
          </p:cNvPicPr>
          <p:nvPr/>
        </p:nvPicPr>
        <p:blipFill>
          <a:blip r:embed="rId4"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cstate="print"/>
          <a:srcRect/>
          <a:stretch>
            <a:fillRect/>
          </a:stretch>
        </p:blipFill>
        <p:spPr bwMode="auto">
          <a:xfrm>
            <a:off x="5867400" y="4095734"/>
            <a:ext cx="2768778" cy="2076465"/>
          </a:xfrm>
          <a:prstGeom prst="rect">
            <a:avLst/>
          </a:prstGeom>
          <a:ln>
            <a:noFill/>
          </a:ln>
          <a:effectLst>
            <a:softEdge rad="112500"/>
          </a:effectLst>
        </p:spPr>
      </p:pic>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5410200"/>
          </a:xfrm>
        </p:spPr>
        <p:txBody>
          <a:bodyPr>
            <a:normAutofit/>
          </a:bodyPr>
          <a:lstStyle/>
          <a:p>
            <a:r>
              <a:rPr lang="en-US" sz="3600"/>
              <a:t>Setting up</a:t>
            </a:r>
          </a:p>
          <a:p>
            <a:pPr lvl="1"/>
            <a:r>
              <a:rPr lang="en-US" sz="3100"/>
              <a:t>Stopping Distances</a:t>
            </a:r>
          </a:p>
          <a:p>
            <a:pPr lvl="2"/>
            <a:r>
              <a:rPr lang="en-US"/>
              <a:t>Posted 20 mph	131’</a:t>
            </a:r>
          </a:p>
          <a:p>
            <a:pPr lvl="2"/>
            <a:r>
              <a:rPr lang="en-US"/>
              <a:t>Posted 25 mph	161’</a:t>
            </a:r>
          </a:p>
          <a:p>
            <a:pPr lvl="2"/>
            <a:r>
              <a:rPr lang="en-US"/>
              <a:t>Posted 30 mph	194’</a:t>
            </a:r>
          </a:p>
          <a:p>
            <a:pPr lvl="2"/>
            <a:r>
              <a:rPr lang="en-US"/>
              <a:t>Posted 35 mph	228’</a:t>
            </a:r>
          </a:p>
          <a:p>
            <a:pPr lvl="2"/>
            <a:r>
              <a:rPr lang="en-US"/>
              <a:t>Posted 40 mph	266”</a:t>
            </a:r>
          </a:p>
          <a:p>
            <a:pPr lvl="2"/>
            <a:r>
              <a:rPr lang="en-US"/>
              <a:t>Posted 45mph	305’</a:t>
            </a:r>
          </a:p>
          <a:p>
            <a:pPr>
              <a:buNone/>
            </a:pPr>
            <a:endParaRPr lang="en-US" sz="4000"/>
          </a:p>
        </p:txBody>
      </p:sp>
      <p:pic>
        <p:nvPicPr>
          <p:cNvPr id="5" name="Picture 4" descr="00054580.wmf"/>
          <p:cNvPicPr>
            <a:picLocks noChangeAspect="1"/>
          </p:cNvPicPr>
          <p:nvPr/>
        </p:nvPicPr>
        <p:blipFill>
          <a:blip r:embed="rId4"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1077218"/>
          </a:xfrm>
          <a:prstGeom prst="rect">
            <a:avLst/>
          </a:prstGeom>
          <a:noFill/>
        </p:spPr>
        <p:txBody>
          <a:bodyPr wrap="square" rtlCol="0">
            <a:spAutoFit/>
          </a:bodyPr>
          <a:lstStyle/>
          <a:p>
            <a:pPr algn="ctr"/>
            <a:r>
              <a:rPr lang="en-US" sz="2800" b="1"/>
              <a:t>Setting up a PSE Operation</a:t>
            </a:r>
          </a:p>
          <a:p>
            <a:pPr algn="ctr"/>
            <a:endParaRPr lang="en-US"/>
          </a:p>
          <a:p>
            <a:pPr algn="ctr"/>
            <a:r>
              <a:rPr lang="en-US"/>
              <a:t>25 MPH + 10 MPH = 35 MPH + 2 second reaction time = 161’</a:t>
            </a:r>
          </a:p>
        </p:txBody>
      </p:sp>
      <p:cxnSp>
        <p:nvCxnSpPr>
          <p:cNvPr id="4" name="Straight Connector 3"/>
          <p:cNvCxnSpPr/>
          <p:nvPr/>
        </p:nvCxnSpPr>
        <p:spPr>
          <a:xfrm>
            <a:off x="152400" y="22098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 y="39624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048000"/>
            <a:ext cx="883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95800" y="2209800"/>
            <a:ext cx="609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05800"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92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419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27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6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767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2057400"/>
            <a:ext cx="3048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105400" y="2057400"/>
            <a:ext cx="32004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438400" y="1676400"/>
            <a:ext cx="762000" cy="369332"/>
          </a:xfrm>
          <a:prstGeom prst="rect">
            <a:avLst/>
          </a:prstGeom>
          <a:noFill/>
        </p:spPr>
        <p:txBody>
          <a:bodyPr wrap="square" rtlCol="0">
            <a:spAutoFit/>
          </a:bodyPr>
          <a:lstStyle/>
          <a:p>
            <a:r>
              <a:rPr lang="en-US"/>
              <a:t>161’</a:t>
            </a:r>
          </a:p>
        </p:txBody>
      </p:sp>
      <p:sp>
        <p:nvSpPr>
          <p:cNvPr id="36" name="Rectangle 35"/>
          <p:cNvSpPr/>
          <p:nvPr/>
        </p:nvSpPr>
        <p:spPr>
          <a:xfrm>
            <a:off x="6324600" y="1676400"/>
            <a:ext cx="566181" cy="369332"/>
          </a:xfrm>
          <a:prstGeom prst="rect">
            <a:avLst/>
          </a:prstGeom>
        </p:spPr>
        <p:txBody>
          <a:bodyPr wrap="none">
            <a:spAutoFit/>
          </a:bodyPr>
          <a:lstStyle/>
          <a:p>
            <a:r>
              <a:rPr lang="en-US"/>
              <a:t>161’</a:t>
            </a:r>
          </a:p>
        </p:txBody>
      </p:sp>
      <p:sp>
        <p:nvSpPr>
          <p:cNvPr id="37" name="TextBox 36"/>
          <p:cNvSpPr txBox="1"/>
          <p:nvPr/>
        </p:nvSpPr>
        <p:spPr>
          <a:xfrm>
            <a:off x="457200" y="3962400"/>
            <a:ext cx="685800" cy="369332"/>
          </a:xfrm>
          <a:prstGeom prst="rect">
            <a:avLst/>
          </a:prstGeom>
          <a:noFill/>
        </p:spPr>
        <p:txBody>
          <a:bodyPr wrap="square" rtlCol="0">
            <a:spAutoFit/>
          </a:bodyPr>
          <a:lstStyle/>
          <a:p>
            <a:r>
              <a:rPr lang="en-US"/>
              <a:t>cone</a:t>
            </a:r>
          </a:p>
        </p:txBody>
      </p:sp>
      <p:sp>
        <p:nvSpPr>
          <p:cNvPr id="38" name="Rectangle 37"/>
          <p:cNvSpPr/>
          <p:nvPr/>
        </p:nvSpPr>
        <p:spPr>
          <a:xfrm>
            <a:off x="7924800" y="1600200"/>
            <a:ext cx="662361" cy="369332"/>
          </a:xfrm>
          <a:prstGeom prst="rect">
            <a:avLst/>
          </a:prstGeom>
        </p:spPr>
        <p:txBody>
          <a:bodyPr wrap="none">
            <a:spAutoFit/>
          </a:bodyPr>
          <a:lstStyle/>
          <a:p>
            <a:r>
              <a:rPr lang="en-US"/>
              <a:t>cone</a:t>
            </a:r>
          </a:p>
        </p:txBody>
      </p:sp>
      <p:cxnSp>
        <p:nvCxnSpPr>
          <p:cNvPr id="40" name="Straight Arrow Connector 39"/>
          <p:cNvCxnSpPr/>
          <p:nvPr/>
        </p:nvCxnSpPr>
        <p:spPr>
          <a:xfrm flipV="1">
            <a:off x="838200" y="3962400"/>
            <a:ext cx="338278" cy="1096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5400000">
            <a:off x="8343900" y="20193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rot="5400000">
            <a:off x="3893955" y="2958563"/>
            <a:ext cx="1877822" cy="369332"/>
          </a:xfrm>
          <a:prstGeom prst="rect">
            <a:avLst/>
          </a:prstGeom>
          <a:noFill/>
        </p:spPr>
        <p:txBody>
          <a:bodyPr vert="wordArtVert" wrap="square" rtlCol="0">
            <a:spAutoFit/>
          </a:bodyPr>
          <a:lstStyle/>
          <a:p>
            <a:pPr algn="ctr"/>
            <a:r>
              <a:rPr lang="en-US" sz="1100" b="1">
                <a:latin typeface="Arial Narrow" pitchFamily="34" charset="0"/>
              </a:rPr>
              <a:t>Crosswalk</a:t>
            </a:r>
          </a:p>
        </p:txBody>
      </p:sp>
      <p:sp>
        <p:nvSpPr>
          <p:cNvPr id="29" name="TextBox 28"/>
          <p:cNvSpPr txBox="1"/>
          <p:nvPr/>
        </p:nvSpPr>
        <p:spPr>
          <a:xfrm>
            <a:off x="990600" y="4800600"/>
            <a:ext cx="7620000" cy="923330"/>
          </a:xfrm>
          <a:prstGeom prst="rect">
            <a:avLst/>
          </a:prstGeom>
          <a:noFill/>
        </p:spPr>
        <p:txBody>
          <a:bodyPr wrap="square" rtlCol="0">
            <a:spAutoFit/>
          </a:bodyPr>
          <a:lstStyle/>
          <a:p>
            <a:r>
              <a:rPr lang="en-US"/>
              <a:t>In this case the posted speed limit is 25 MPH so the safe stopping distance for a car traveling at 35 MPH and a 2 second reaction time is 161’.</a:t>
            </a:r>
          </a:p>
        </p:txBody>
      </p:sp>
      <p:sp>
        <p:nvSpPr>
          <p:cNvPr id="30" name="Rectangle 29"/>
          <p:cNvSpPr/>
          <p:nvPr/>
        </p:nvSpPr>
        <p:spPr>
          <a:xfrm>
            <a:off x="381000" y="32766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Narrow" pitchFamily="34" charset="0"/>
              </a:rPr>
              <a:t>Car </a:t>
            </a:r>
            <a:r>
              <a:rPr lang="en-US">
                <a:latin typeface="Arial Narrow" pitchFamily="34" charset="0"/>
              </a:rPr>
              <a:t>A &gt;</a:t>
            </a:r>
          </a:p>
        </p:txBody>
      </p:sp>
      <p:cxnSp>
        <p:nvCxnSpPr>
          <p:cNvPr id="32" name="Straight Arrow Connector 31"/>
          <p:cNvCxnSpPr/>
          <p:nvPr/>
        </p:nvCxnSpPr>
        <p:spPr>
          <a:xfrm>
            <a:off x="1524000" y="3429000"/>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4267200"/>
          </a:xfrm>
        </p:spPr>
        <p:txBody>
          <a:bodyPr>
            <a:normAutofit fontScale="85000" lnSpcReduction="10000"/>
          </a:bodyPr>
          <a:lstStyle/>
          <a:p>
            <a:r>
              <a:rPr lang="en-US" sz="3600"/>
              <a:t>Setting up</a:t>
            </a:r>
          </a:p>
          <a:p>
            <a:pPr>
              <a:buNone/>
            </a:pPr>
            <a:endParaRPr lang="en-US" sz="3600"/>
          </a:p>
          <a:p>
            <a:pPr lvl="1"/>
            <a:r>
              <a:rPr lang="en-US" sz="3100"/>
              <a:t>The decoy will wear clothing which is conspicuous (bright or light colored that don’t blend in with the background)</a:t>
            </a:r>
          </a:p>
          <a:p>
            <a:pPr lvl="1">
              <a:buNone/>
            </a:pPr>
            <a:endParaRPr lang="en-US" sz="3100"/>
          </a:p>
          <a:p>
            <a:pPr lvl="1"/>
            <a:r>
              <a:rPr lang="en-US" sz="3100"/>
              <a:t>If available, a video camera will be setup near the crosswalk to allow for recording of the offense.</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pic>
        <p:nvPicPr>
          <p:cNvPr id="33794" name="Picture 2" descr="C:\Documents and Settings\cogtr\Local Settings\Temporary Internet Files\Content.IE5\1JJVLL4E\MC900360632[1].wmf"/>
          <p:cNvPicPr>
            <a:picLocks noChangeAspect="1" noChangeArrowheads="1"/>
          </p:cNvPicPr>
          <p:nvPr/>
        </p:nvPicPr>
        <p:blipFill>
          <a:blip r:embed="rId4" cstate="print"/>
          <a:srcRect/>
          <a:stretch>
            <a:fillRect/>
          </a:stretch>
        </p:blipFill>
        <p:spPr bwMode="auto">
          <a:xfrm>
            <a:off x="7924800" y="5029200"/>
            <a:ext cx="699973" cy="9189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4267200"/>
          </a:xfrm>
        </p:spPr>
        <p:txBody>
          <a:bodyPr>
            <a:normAutofit fontScale="92500" lnSpcReduction="20000"/>
          </a:bodyPr>
          <a:lstStyle/>
          <a:p>
            <a:r>
              <a:rPr lang="en-US" sz="3600"/>
              <a:t>Setting up</a:t>
            </a:r>
          </a:p>
          <a:p>
            <a:pPr>
              <a:buNone/>
            </a:pPr>
            <a:endParaRPr lang="en-US" sz="3600"/>
          </a:p>
          <a:p>
            <a:pPr lvl="1"/>
            <a:r>
              <a:rPr lang="en-US" sz="3100"/>
              <a:t>If possible, the chase vehicles will have radar to record the speed of the violators.</a:t>
            </a:r>
          </a:p>
          <a:p>
            <a:pPr lvl="1">
              <a:buNone/>
            </a:pPr>
            <a:endParaRPr lang="en-US" sz="3100"/>
          </a:p>
          <a:p>
            <a:pPr lvl="1"/>
            <a:r>
              <a:rPr lang="en-US" sz="3100"/>
              <a:t>The chase vehicles will be posted out of sight a block or two from the location of the operation.</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4267200"/>
          </a:xfrm>
        </p:spPr>
        <p:txBody>
          <a:bodyPr>
            <a:normAutofit fontScale="77500" lnSpcReduction="20000"/>
          </a:bodyPr>
          <a:lstStyle/>
          <a:p>
            <a:r>
              <a:rPr lang="en-US" sz="3600"/>
              <a:t>Setting up</a:t>
            </a:r>
          </a:p>
          <a:p>
            <a:pPr>
              <a:buNone/>
            </a:pPr>
            <a:endParaRPr lang="en-US" sz="3600"/>
          </a:p>
          <a:p>
            <a:pPr lvl="1"/>
            <a:r>
              <a:rPr lang="en-US" sz="3100"/>
              <a:t>A spotter will be in a position to observe the violations, to document violations and radio the chase vehicles.</a:t>
            </a:r>
          </a:p>
          <a:p>
            <a:pPr lvl="1">
              <a:buNone/>
            </a:pPr>
            <a:endParaRPr lang="en-US" sz="3100"/>
          </a:p>
          <a:p>
            <a:pPr lvl="1"/>
            <a:r>
              <a:rPr lang="en-US" sz="3100"/>
              <a:t>Other options are to conduct operations targeting vehicles making right or left hand turns at controlled  intersections and crosswalks.</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lvl="1" algn="ctr">
              <a:buNone/>
            </a:pPr>
            <a:r>
              <a:rPr lang="en-US" sz="4800" b="1"/>
              <a:t> To increase the safety of pedestrians crossing the roadway in the community where the action takes place.</a:t>
            </a:r>
          </a:p>
          <a:p>
            <a:endParaRPr lang="en-US"/>
          </a:p>
        </p:txBody>
      </p:sp>
      <p:pic>
        <p:nvPicPr>
          <p:cNvPr id="4" name="Picture 3"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467600" y="5105400"/>
            <a:ext cx="1482884" cy="1295400"/>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US" sz="5400" b="1">
                <a:solidFill>
                  <a:schemeClr val="accent6">
                    <a:lumMod val="50000"/>
                  </a:schemeClr>
                </a:solidFill>
              </a:rPr>
              <a:t>Purpose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2743200" cy="990600"/>
          </a:xfrm>
        </p:spPr>
        <p:txBody>
          <a:bodyPr/>
          <a:lstStyle/>
          <a:p>
            <a:pPr algn="ctr"/>
            <a:r>
              <a:rPr lang="en-US" sz="3600"/>
              <a:t>The Operation</a:t>
            </a:r>
          </a:p>
        </p:txBody>
      </p:sp>
      <p:sp>
        <p:nvSpPr>
          <p:cNvPr id="4" name="Content Placeholder 3"/>
          <p:cNvSpPr>
            <a:spLocks noGrp="1"/>
          </p:cNvSpPr>
          <p:nvPr>
            <p:ph sz="quarter" idx="1"/>
          </p:nvPr>
        </p:nvSpPr>
        <p:spPr>
          <a:xfrm>
            <a:off x="3124200" y="990600"/>
            <a:ext cx="5638800" cy="4267200"/>
          </a:xfrm>
        </p:spPr>
        <p:txBody>
          <a:bodyPr>
            <a:normAutofit/>
          </a:bodyPr>
          <a:lstStyle/>
          <a:p>
            <a:r>
              <a:rPr lang="en-US" sz="3600"/>
              <a:t>The Decoy</a:t>
            </a:r>
          </a:p>
          <a:p>
            <a:pPr lvl="2"/>
            <a:r>
              <a:rPr lang="en-US" sz="2900"/>
              <a:t>The decoy pedestrian will cross back and forth in the crosswalk when safe to do so.</a:t>
            </a:r>
          </a:p>
          <a:p>
            <a:pPr lvl="2"/>
            <a:r>
              <a:rPr lang="en-US" sz="2900"/>
              <a:t>Also have the decoy record the number of times that he/she crosses the roadway</a:t>
            </a:r>
          </a:p>
          <a:p>
            <a:pPr lvl="1">
              <a:buNone/>
            </a:pPr>
            <a:endParaRPr lang="en-US" sz="3100"/>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447800" y="3124200"/>
            <a:ext cx="3048000" cy="76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800" y="457200"/>
            <a:ext cx="7772400" cy="523220"/>
          </a:xfrm>
          <a:prstGeom prst="rect">
            <a:avLst/>
          </a:prstGeom>
          <a:noFill/>
        </p:spPr>
        <p:txBody>
          <a:bodyPr wrap="square" rtlCol="0">
            <a:spAutoFit/>
          </a:bodyPr>
          <a:lstStyle/>
          <a:p>
            <a:pPr algn="ctr"/>
            <a:r>
              <a:rPr lang="en-US" sz="2800" b="1"/>
              <a:t>Setting up a PSE Operation</a:t>
            </a:r>
            <a:endParaRPr lang="en-US" sz="2000"/>
          </a:p>
        </p:txBody>
      </p:sp>
      <p:cxnSp>
        <p:nvCxnSpPr>
          <p:cNvPr id="4" name="Straight Connector 3"/>
          <p:cNvCxnSpPr/>
          <p:nvPr/>
        </p:nvCxnSpPr>
        <p:spPr>
          <a:xfrm>
            <a:off x="152400" y="22098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 y="39624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048000"/>
            <a:ext cx="883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95800" y="2209800"/>
            <a:ext cx="609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05800"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92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419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27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6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767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2057400"/>
            <a:ext cx="3048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105400" y="2057400"/>
            <a:ext cx="32004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438400" y="1676400"/>
            <a:ext cx="762000" cy="369332"/>
          </a:xfrm>
          <a:prstGeom prst="rect">
            <a:avLst/>
          </a:prstGeom>
          <a:noFill/>
        </p:spPr>
        <p:txBody>
          <a:bodyPr wrap="square" rtlCol="0">
            <a:spAutoFit/>
          </a:bodyPr>
          <a:lstStyle/>
          <a:p>
            <a:r>
              <a:rPr lang="en-US"/>
              <a:t>161’</a:t>
            </a:r>
          </a:p>
        </p:txBody>
      </p:sp>
      <p:sp>
        <p:nvSpPr>
          <p:cNvPr id="36" name="Rectangle 35"/>
          <p:cNvSpPr/>
          <p:nvPr/>
        </p:nvSpPr>
        <p:spPr>
          <a:xfrm>
            <a:off x="6324600" y="1676400"/>
            <a:ext cx="566181" cy="369332"/>
          </a:xfrm>
          <a:prstGeom prst="rect">
            <a:avLst/>
          </a:prstGeom>
        </p:spPr>
        <p:txBody>
          <a:bodyPr wrap="none">
            <a:spAutoFit/>
          </a:bodyPr>
          <a:lstStyle/>
          <a:p>
            <a:r>
              <a:rPr lang="en-US"/>
              <a:t>161’</a:t>
            </a:r>
          </a:p>
        </p:txBody>
      </p:sp>
      <p:sp>
        <p:nvSpPr>
          <p:cNvPr id="37" name="TextBox 36"/>
          <p:cNvSpPr txBox="1"/>
          <p:nvPr/>
        </p:nvSpPr>
        <p:spPr>
          <a:xfrm>
            <a:off x="457200" y="3962400"/>
            <a:ext cx="685800" cy="369332"/>
          </a:xfrm>
          <a:prstGeom prst="rect">
            <a:avLst/>
          </a:prstGeom>
          <a:noFill/>
        </p:spPr>
        <p:txBody>
          <a:bodyPr wrap="square" rtlCol="0">
            <a:spAutoFit/>
          </a:bodyPr>
          <a:lstStyle/>
          <a:p>
            <a:r>
              <a:rPr lang="en-US"/>
              <a:t>cone</a:t>
            </a:r>
          </a:p>
        </p:txBody>
      </p:sp>
      <p:sp>
        <p:nvSpPr>
          <p:cNvPr id="38" name="Rectangle 37"/>
          <p:cNvSpPr/>
          <p:nvPr/>
        </p:nvSpPr>
        <p:spPr>
          <a:xfrm>
            <a:off x="7924800" y="1600200"/>
            <a:ext cx="662361" cy="369332"/>
          </a:xfrm>
          <a:prstGeom prst="rect">
            <a:avLst/>
          </a:prstGeom>
        </p:spPr>
        <p:txBody>
          <a:bodyPr wrap="none">
            <a:spAutoFit/>
          </a:bodyPr>
          <a:lstStyle/>
          <a:p>
            <a:r>
              <a:rPr lang="en-US"/>
              <a:t>cone</a:t>
            </a:r>
          </a:p>
        </p:txBody>
      </p:sp>
      <p:cxnSp>
        <p:nvCxnSpPr>
          <p:cNvPr id="40" name="Straight Arrow Connector 39"/>
          <p:cNvCxnSpPr/>
          <p:nvPr/>
        </p:nvCxnSpPr>
        <p:spPr>
          <a:xfrm flipV="1">
            <a:off x="838200" y="3962400"/>
            <a:ext cx="338278" cy="1096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5400000">
            <a:off x="8343900" y="20193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381000" y="32004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33400" y="3200400"/>
            <a:ext cx="685800" cy="307777"/>
          </a:xfrm>
          <a:prstGeom prst="rect">
            <a:avLst/>
          </a:prstGeom>
          <a:noFill/>
        </p:spPr>
        <p:txBody>
          <a:bodyPr wrap="square" rtlCol="0">
            <a:spAutoFit/>
          </a:bodyPr>
          <a:lstStyle/>
          <a:p>
            <a:pPr algn="ctr"/>
            <a:r>
              <a:rPr lang="en-US" sz="1400">
                <a:latin typeface="Arial Narrow" pitchFamily="34" charset="0"/>
              </a:rPr>
              <a:t>Car A &gt;</a:t>
            </a:r>
          </a:p>
        </p:txBody>
      </p:sp>
      <p:sp>
        <p:nvSpPr>
          <p:cNvPr id="52" name="TextBox 51"/>
          <p:cNvSpPr txBox="1"/>
          <p:nvPr/>
        </p:nvSpPr>
        <p:spPr>
          <a:xfrm rot="5400000">
            <a:off x="3893955" y="2958563"/>
            <a:ext cx="1877822" cy="369332"/>
          </a:xfrm>
          <a:prstGeom prst="rect">
            <a:avLst/>
          </a:prstGeom>
          <a:noFill/>
        </p:spPr>
        <p:txBody>
          <a:bodyPr vert="wordArtVert" wrap="square" rtlCol="0">
            <a:spAutoFit/>
          </a:bodyPr>
          <a:lstStyle/>
          <a:p>
            <a:pPr algn="ctr"/>
            <a:r>
              <a:rPr lang="en-US" sz="1100" b="1">
                <a:latin typeface="Arial Narrow" pitchFamily="34" charset="0"/>
              </a:rPr>
              <a:t>Crosswalk</a:t>
            </a:r>
          </a:p>
        </p:txBody>
      </p:sp>
      <p:sp>
        <p:nvSpPr>
          <p:cNvPr id="54" name="TextBox 53"/>
          <p:cNvSpPr txBox="1"/>
          <p:nvPr/>
        </p:nvSpPr>
        <p:spPr>
          <a:xfrm>
            <a:off x="533400" y="4343400"/>
            <a:ext cx="8153400" cy="1754326"/>
          </a:xfrm>
          <a:prstGeom prst="rect">
            <a:avLst/>
          </a:prstGeom>
          <a:noFill/>
        </p:spPr>
        <p:txBody>
          <a:bodyPr wrap="square" rtlCol="0">
            <a:spAutoFit/>
          </a:bodyPr>
          <a:lstStyle/>
          <a:p>
            <a:r>
              <a:rPr lang="en-US"/>
              <a:t>The pedestrian decoy enters the crosswalk as the vehicle approaches the cone, </a:t>
            </a:r>
            <a:r>
              <a:rPr lang="en-US" b="1" i="1"/>
              <a:t>but before </a:t>
            </a:r>
            <a:r>
              <a:rPr lang="en-US"/>
              <a:t>the vehicle enters the shaded area.  </a:t>
            </a:r>
          </a:p>
          <a:p>
            <a:endParaRPr lang="en-US"/>
          </a:p>
          <a:p>
            <a:r>
              <a:rPr lang="en-US"/>
              <a:t>If the vehicle does not stop and yield to the pedestrian decoy, they would be cited.  If the vehicle were in the shaded area at the time of the decoy entering the crosswalk, they would receive a verbal warning.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772400" cy="523220"/>
          </a:xfrm>
          <a:prstGeom prst="rect">
            <a:avLst/>
          </a:prstGeom>
          <a:noFill/>
        </p:spPr>
        <p:txBody>
          <a:bodyPr wrap="square" rtlCol="0">
            <a:spAutoFit/>
          </a:bodyPr>
          <a:lstStyle/>
          <a:p>
            <a:pPr algn="ctr"/>
            <a:r>
              <a:rPr lang="en-US" sz="2800" b="1"/>
              <a:t>Setting up a PSE Operation</a:t>
            </a:r>
            <a:endParaRPr lang="en-US" sz="2000"/>
          </a:p>
        </p:txBody>
      </p:sp>
      <p:cxnSp>
        <p:nvCxnSpPr>
          <p:cNvPr id="4" name="Straight Connector 3"/>
          <p:cNvCxnSpPr/>
          <p:nvPr/>
        </p:nvCxnSpPr>
        <p:spPr>
          <a:xfrm>
            <a:off x="152400" y="22098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2400" y="3962400"/>
            <a:ext cx="8839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3048000"/>
            <a:ext cx="883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95800" y="2209800"/>
            <a:ext cx="609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05800"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9200" y="3733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419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727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671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076700" y="3086100"/>
            <a:ext cx="205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47800" y="2057400"/>
            <a:ext cx="30480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5105400" y="2057400"/>
            <a:ext cx="32004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2438400" y="1676400"/>
            <a:ext cx="762000" cy="369332"/>
          </a:xfrm>
          <a:prstGeom prst="rect">
            <a:avLst/>
          </a:prstGeom>
          <a:noFill/>
        </p:spPr>
        <p:txBody>
          <a:bodyPr wrap="square" rtlCol="0">
            <a:spAutoFit/>
          </a:bodyPr>
          <a:lstStyle/>
          <a:p>
            <a:r>
              <a:rPr lang="en-US"/>
              <a:t>161’</a:t>
            </a:r>
          </a:p>
        </p:txBody>
      </p:sp>
      <p:cxnSp>
        <p:nvCxnSpPr>
          <p:cNvPr id="35" name="Straight Arrow Connector 34"/>
          <p:cNvCxnSpPr/>
          <p:nvPr/>
        </p:nvCxnSpPr>
        <p:spPr>
          <a:xfrm>
            <a:off x="1447800" y="4114800"/>
            <a:ext cx="1676400"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6324600" y="1676400"/>
            <a:ext cx="566181" cy="369332"/>
          </a:xfrm>
          <a:prstGeom prst="rect">
            <a:avLst/>
          </a:prstGeom>
        </p:spPr>
        <p:txBody>
          <a:bodyPr wrap="none">
            <a:spAutoFit/>
          </a:bodyPr>
          <a:lstStyle/>
          <a:p>
            <a:r>
              <a:rPr lang="en-US"/>
              <a:t>161’</a:t>
            </a:r>
          </a:p>
        </p:txBody>
      </p:sp>
      <p:sp>
        <p:nvSpPr>
          <p:cNvPr id="37" name="TextBox 36"/>
          <p:cNvSpPr txBox="1"/>
          <p:nvPr/>
        </p:nvSpPr>
        <p:spPr>
          <a:xfrm>
            <a:off x="457200" y="3962400"/>
            <a:ext cx="685800" cy="369332"/>
          </a:xfrm>
          <a:prstGeom prst="rect">
            <a:avLst/>
          </a:prstGeom>
          <a:noFill/>
        </p:spPr>
        <p:txBody>
          <a:bodyPr wrap="square" rtlCol="0">
            <a:spAutoFit/>
          </a:bodyPr>
          <a:lstStyle/>
          <a:p>
            <a:r>
              <a:rPr lang="en-US"/>
              <a:t>cone</a:t>
            </a:r>
          </a:p>
        </p:txBody>
      </p:sp>
      <p:sp>
        <p:nvSpPr>
          <p:cNvPr id="38" name="Rectangle 37"/>
          <p:cNvSpPr/>
          <p:nvPr/>
        </p:nvSpPr>
        <p:spPr>
          <a:xfrm>
            <a:off x="7924800" y="1600200"/>
            <a:ext cx="662361" cy="369332"/>
          </a:xfrm>
          <a:prstGeom prst="rect">
            <a:avLst/>
          </a:prstGeom>
        </p:spPr>
        <p:txBody>
          <a:bodyPr wrap="none">
            <a:spAutoFit/>
          </a:bodyPr>
          <a:lstStyle/>
          <a:p>
            <a:r>
              <a:rPr lang="en-US"/>
              <a:t>cone</a:t>
            </a:r>
          </a:p>
        </p:txBody>
      </p:sp>
      <p:cxnSp>
        <p:nvCxnSpPr>
          <p:cNvPr id="40" name="Straight Arrow Connector 39"/>
          <p:cNvCxnSpPr/>
          <p:nvPr/>
        </p:nvCxnSpPr>
        <p:spPr>
          <a:xfrm flipV="1">
            <a:off x="838200" y="3962400"/>
            <a:ext cx="338278" cy="1096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rot="5400000">
            <a:off x="8343900" y="2019300"/>
            <a:ext cx="2286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457200" y="23622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524000" y="32766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rot="5400000">
            <a:off x="2705100" y="36957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09600" y="2438400"/>
            <a:ext cx="685800" cy="307777"/>
          </a:xfrm>
          <a:prstGeom prst="rect">
            <a:avLst/>
          </a:prstGeom>
          <a:noFill/>
        </p:spPr>
        <p:txBody>
          <a:bodyPr wrap="square" rtlCol="0">
            <a:spAutoFit/>
          </a:bodyPr>
          <a:lstStyle/>
          <a:p>
            <a:pPr algn="ctr"/>
            <a:r>
              <a:rPr lang="en-US" sz="1400">
                <a:latin typeface="Arial Narrow" pitchFamily="34" charset="0"/>
              </a:rPr>
              <a:t>Car A &gt;</a:t>
            </a:r>
          </a:p>
        </p:txBody>
      </p:sp>
      <p:sp>
        <p:nvSpPr>
          <p:cNvPr id="51" name="Rectangle 50"/>
          <p:cNvSpPr/>
          <p:nvPr/>
        </p:nvSpPr>
        <p:spPr>
          <a:xfrm>
            <a:off x="1676400" y="3276600"/>
            <a:ext cx="647934" cy="307777"/>
          </a:xfrm>
          <a:prstGeom prst="rect">
            <a:avLst/>
          </a:prstGeom>
        </p:spPr>
        <p:txBody>
          <a:bodyPr wrap="none">
            <a:spAutoFit/>
          </a:bodyPr>
          <a:lstStyle/>
          <a:p>
            <a:pPr algn="ctr"/>
            <a:r>
              <a:rPr lang="en-US" sz="1400">
                <a:latin typeface="Arial Narrow" pitchFamily="34" charset="0"/>
              </a:rPr>
              <a:t>Car B&gt;</a:t>
            </a:r>
          </a:p>
        </p:txBody>
      </p:sp>
      <p:sp>
        <p:nvSpPr>
          <p:cNvPr id="52" name="TextBox 51"/>
          <p:cNvSpPr txBox="1"/>
          <p:nvPr/>
        </p:nvSpPr>
        <p:spPr>
          <a:xfrm rot="5400000">
            <a:off x="3893955" y="2958563"/>
            <a:ext cx="1877822" cy="369332"/>
          </a:xfrm>
          <a:prstGeom prst="rect">
            <a:avLst/>
          </a:prstGeom>
          <a:noFill/>
        </p:spPr>
        <p:txBody>
          <a:bodyPr vert="wordArtVert" wrap="square" rtlCol="0">
            <a:spAutoFit/>
          </a:bodyPr>
          <a:lstStyle/>
          <a:p>
            <a:pPr algn="ctr"/>
            <a:r>
              <a:rPr lang="en-US" sz="1100" b="1">
                <a:latin typeface="Arial Narrow" pitchFamily="34" charset="0"/>
              </a:rPr>
              <a:t>Crosswalk</a:t>
            </a:r>
          </a:p>
        </p:txBody>
      </p:sp>
      <p:sp>
        <p:nvSpPr>
          <p:cNvPr id="53" name="TextBox 52"/>
          <p:cNvSpPr txBox="1"/>
          <p:nvPr/>
        </p:nvSpPr>
        <p:spPr>
          <a:xfrm>
            <a:off x="1905000" y="4114800"/>
            <a:ext cx="533400" cy="369332"/>
          </a:xfrm>
          <a:prstGeom prst="rect">
            <a:avLst/>
          </a:prstGeom>
          <a:noFill/>
        </p:spPr>
        <p:txBody>
          <a:bodyPr wrap="square" rtlCol="0">
            <a:spAutoFit/>
          </a:bodyPr>
          <a:lstStyle/>
          <a:p>
            <a:r>
              <a:rPr lang="en-US"/>
              <a:t>88’</a:t>
            </a:r>
          </a:p>
        </p:txBody>
      </p:sp>
      <p:sp>
        <p:nvSpPr>
          <p:cNvPr id="54" name="TextBox 53"/>
          <p:cNvSpPr txBox="1"/>
          <p:nvPr/>
        </p:nvSpPr>
        <p:spPr>
          <a:xfrm>
            <a:off x="533400" y="4800600"/>
            <a:ext cx="8153400" cy="923330"/>
          </a:xfrm>
          <a:prstGeom prst="rect">
            <a:avLst/>
          </a:prstGeom>
          <a:noFill/>
        </p:spPr>
        <p:txBody>
          <a:bodyPr wrap="square" rtlCol="0">
            <a:spAutoFit/>
          </a:bodyPr>
          <a:lstStyle/>
          <a:p>
            <a:r>
              <a:rPr lang="en-US"/>
              <a:t>If car “B” is traveling at the posted speed and with normal reaction time of 1.6 seconds, the vehicle would be able to safely stop in 88’, leaving a safe distance of 73’ to the crosswalk.</a:t>
            </a:r>
          </a:p>
        </p:txBody>
      </p:sp>
      <p:cxnSp>
        <p:nvCxnSpPr>
          <p:cNvPr id="42" name="Straight Arrow Connector 41"/>
          <p:cNvCxnSpPr/>
          <p:nvPr/>
        </p:nvCxnSpPr>
        <p:spPr>
          <a:xfrm>
            <a:off x="2286000" y="34290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524000" y="2590800"/>
            <a:ext cx="2895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2743200" cy="990600"/>
          </a:xfrm>
        </p:spPr>
        <p:txBody>
          <a:bodyPr/>
          <a:lstStyle/>
          <a:p>
            <a:pPr algn="ctr"/>
            <a:r>
              <a:rPr lang="en-US" sz="3600"/>
              <a:t>The Operation</a:t>
            </a:r>
          </a:p>
        </p:txBody>
      </p:sp>
      <p:sp>
        <p:nvSpPr>
          <p:cNvPr id="4" name="Content Placeholder 3"/>
          <p:cNvSpPr>
            <a:spLocks noGrp="1"/>
          </p:cNvSpPr>
          <p:nvPr>
            <p:ph sz="quarter" idx="1"/>
          </p:nvPr>
        </p:nvSpPr>
        <p:spPr>
          <a:xfrm>
            <a:off x="3124200" y="685800"/>
            <a:ext cx="5638800" cy="5334000"/>
          </a:xfrm>
        </p:spPr>
        <p:txBody>
          <a:bodyPr>
            <a:normAutofit fontScale="85000" lnSpcReduction="20000"/>
          </a:bodyPr>
          <a:lstStyle/>
          <a:p>
            <a:r>
              <a:rPr lang="en-US" sz="3600"/>
              <a:t>The Spotter</a:t>
            </a:r>
          </a:p>
          <a:p>
            <a:pPr>
              <a:buNone/>
            </a:pPr>
            <a:endParaRPr lang="en-US" sz="1000"/>
          </a:p>
          <a:p>
            <a:pPr lvl="1"/>
            <a:r>
              <a:rPr lang="en-US" sz="3100"/>
              <a:t>The spotter will radio the vehicle description, violation and lane position to the chase vehicle.  </a:t>
            </a:r>
          </a:p>
          <a:p>
            <a:pPr lvl="1"/>
            <a:endParaRPr lang="en-US" sz="3100"/>
          </a:p>
          <a:p>
            <a:pPr lvl="1"/>
            <a:r>
              <a:rPr lang="en-US" sz="3100"/>
              <a:t>The spotter will keep a log of the vehicle descriptions and violations as they occur.</a:t>
            </a:r>
          </a:p>
          <a:p>
            <a:pPr lvl="1"/>
            <a:endParaRPr lang="en-US" sz="3100"/>
          </a:p>
          <a:p>
            <a:pPr lvl="1"/>
            <a:r>
              <a:rPr lang="en-US" sz="3100"/>
              <a:t>This information will be used to match up citations to the violations seen by the spotter.</a:t>
            </a:r>
          </a:p>
          <a:p>
            <a:pPr lvl="1">
              <a:buNone/>
            </a:pPr>
            <a:r>
              <a:rPr lang="en-US" sz="3100"/>
              <a:t> </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28600" y="190579"/>
          <a:ext cx="8686800" cy="6339244"/>
        </p:xfrm>
        <a:graphic>
          <a:graphicData uri="http://schemas.openxmlformats.org/presentationml/2006/ole">
            <mc:AlternateContent xmlns:mc="http://schemas.openxmlformats.org/markup-compatibility/2006">
              <mc:Choice xmlns:v="urn:schemas-microsoft-com:vml" Requires="v">
                <p:oleObj spid="_x0000_s61445" name="Document" r:id="rId4" imgW="9215715" imgH="6906486" progId="Word.Document.12">
                  <p:embed/>
                </p:oleObj>
              </mc:Choice>
              <mc:Fallback>
                <p:oleObj name="Document" r:id="rId4" imgW="9215715" imgH="6906486" progId="Word.Document.12">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579"/>
                        <a:ext cx="8686800" cy="6339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2743200" cy="990600"/>
          </a:xfrm>
        </p:spPr>
        <p:txBody>
          <a:bodyPr/>
          <a:lstStyle/>
          <a:p>
            <a:pPr algn="ctr"/>
            <a:r>
              <a:rPr lang="en-US" sz="3600"/>
              <a:t>The Operation</a:t>
            </a:r>
          </a:p>
        </p:txBody>
      </p:sp>
      <p:sp>
        <p:nvSpPr>
          <p:cNvPr id="4" name="Content Placeholder 3"/>
          <p:cNvSpPr>
            <a:spLocks noGrp="1"/>
          </p:cNvSpPr>
          <p:nvPr>
            <p:ph sz="quarter" idx="1"/>
          </p:nvPr>
        </p:nvSpPr>
        <p:spPr>
          <a:xfrm>
            <a:off x="3124200" y="685800"/>
            <a:ext cx="5638800" cy="5334000"/>
          </a:xfrm>
        </p:spPr>
        <p:txBody>
          <a:bodyPr>
            <a:normAutofit fontScale="85000" lnSpcReduction="20000"/>
          </a:bodyPr>
          <a:lstStyle/>
          <a:p>
            <a:r>
              <a:rPr lang="en-US" sz="3600"/>
              <a:t>In this kind of set-up there are 2 possible results:</a:t>
            </a:r>
          </a:p>
          <a:p>
            <a:endParaRPr lang="en-US" sz="3600"/>
          </a:p>
          <a:p>
            <a:pPr lvl="1"/>
            <a:r>
              <a:rPr lang="en-US" sz="3100"/>
              <a:t>The vehicle stops correctly and yields to the pedestrian.</a:t>
            </a:r>
          </a:p>
          <a:p>
            <a:pPr lvl="1"/>
            <a:endParaRPr lang="en-US" sz="3100"/>
          </a:p>
          <a:p>
            <a:pPr lvl="1"/>
            <a:r>
              <a:rPr lang="en-US" sz="3100"/>
              <a:t>The vehicle disregards the pedestrian and fails to yield.  Factors for this include: </a:t>
            </a:r>
          </a:p>
          <a:p>
            <a:pPr lvl="1">
              <a:buNone/>
            </a:pPr>
            <a:r>
              <a:rPr lang="en-US" sz="3100"/>
              <a:t>   -speed of vehicle</a:t>
            </a:r>
          </a:p>
          <a:p>
            <a:pPr lvl="1">
              <a:buNone/>
            </a:pPr>
            <a:r>
              <a:rPr lang="en-US" sz="3100"/>
              <a:t>   -inattention of driver</a:t>
            </a:r>
          </a:p>
          <a:p>
            <a:pPr lvl="1">
              <a:buNone/>
            </a:pPr>
            <a:r>
              <a:rPr lang="en-US" sz="3100"/>
              <a:t>   -improper lane usage </a:t>
            </a:r>
            <a:endParaRPr lang="en-US" sz="2900"/>
          </a:p>
          <a:p>
            <a:pPr lvl="1">
              <a:buNone/>
            </a:pPr>
            <a:r>
              <a:rPr lang="en-US" sz="3100"/>
              <a:t> </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2743200" cy="990600"/>
          </a:xfrm>
        </p:spPr>
        <p:txBody>
          <a:bodyPr/>
          <a:lstStyle/>
          <a:p>
            <a:pPr algn="ctr"/>
            <a:r>
              <a:rPr lang="en-US" sz="3600"/>
              <a:t>The Operation</a:t>
            </a:r>
          </a:p>
        </p:txBody>
      </p:sp>
      <p:sp>
        <p:nvSpPr>
          <p:cNvPr id="4" name="Content Placeholder 3"/>
          <p:cNvSpPr>
            <a:spLocks noGrp="1"/>
          </p:cNvSpPr>
          <p:nvPr>
            <p:ph sz="quarter" idx="1"/>
          </p:nvPr>
        </p:nvSpPr>
        <p:spPr>
          <a:xfrm>
            <a:off x="3124200" y="914400"/>
            <a:ext cx="5638800" cy="5334000"/>
          </a:xfrm>
        </p:spPr>
        <p:txBody>
          <a:bodyPr>
            <a:normAutofit fontScale="70000" lnSpcReduction="20000"/>
          </a:bodyPr>
          <a:lstStyle/>
          <a:p>
            <a:r>
              <a:rPr lang="en-US" sz="5100"/>
              <a:t>The Citation:</a:t>
            </a:r>
          </a:p>
          <a:p>
            <a:endParaRPr lang="en-US" sz="3600"/>
          </a:p>
          <a:p>
            <a:r>
              <a:rPr lang="en-US" sz="3600"/>
              <a:t>Offer violator a pedestrian handout.</a:t>
            </a:r>
          </a:p>
          <a:p>
            <a:r>
              <a:rPr lang="en-US" sz="3600"/>
              <a:t>Offer violator video scheduling handout (in order to have the offending driver view the violation).</a:t>
            </a:r>
          </a:p>
          <a:p>
            <a:r>
              <a:rPr lang="en-US" sz="3600"/>
              <a:t>Offer information on Diversion Class.</a:t>
            </a:r>
          </a:p>
          <a:p>
            <a:r>
              <a:rPr lang="en-US" sz="3600"/>
              <a:t>Offer court options</a:t>
            </a:r>
          </a:p>
          <a:p>
            <a:r>
              <a:rPr lang="en-US" sz="3600"/>
              <a:t>Communicate the importance of the detail </a:t>
            </a:r>
          </a:p>
          <a:p>
            <a:endParaRPr lang="en-US" sz="3600"/>
          </a:p>
          <a:p>
            <a:pPr lvl="2"/>
            <a:endParaRPr lang="en-US" sz="2900"/>
          </a:p>
          <a:p>
            <a:pPr lvl="1">
              <a:buNone/>
            </a:pPr>
            <a:r>
              <a:rPr lang="en-US" sz="3100"/>
              <a:t> </a:t>
            </a:r>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295400"/>
            <a:ext cx="6324600" cy="3077766"/>
          </a:xfrm>
          <a:prstGeom prst="rect">
            <a:avLst/>
          </a:prstGeom>
          <a:noFill/>
        </p:spPr>
        <p:txBody>
          <a:bodyPr wrap="square" rtlCol="0">
            <a:spAutoFit/>
          </a:bodyPr>
          <a:lstStyle/>
          <a:p>
            <a:r>
              <a:rPr lang="en-US" sz="3200" b="1" u="sng"/>
              <a:t>Example of Handout</a:t>
            </a:r>
          </a:p>
          <a:p>
            <a:endParaRPr lang="en-US" u="sng"/>
          </a:p>
          <a:p>
            <a:r>
              <a:rPr lang="en-US" u="sng"/>
              <a:t>VIDEO SCHEDULING</a:t>
            </a:r>
            <a:endParaRPr lang="en-US"/>
          </a:p>
          <a:p>
            <a:r>
              <a:rPr lang="en-US"/>
              <a:t>If you wish to view the recorded violation prior to your scheduled court date, please contact Officer Name Here at (503) 681-xxxx x417.  The date set for the viewing will be May 2, 2017 between 9:00am and 10:00am.  When calling, please leave your name, phone number and citation number located in the upper right hand corner of the citation.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2743200" cy="990600"/>
          </a:xfrm>
        </p:spPr>
        <p:txBody>
          <a:bodyPr/>
          <a:lstStyle/>
          <a:p>
            <a:pPr algn="ctr"/>
            <a:r>
              <a:rPr lang="en-US" sz="3600"/>
              <a:t>The Operation</a:t>
            </a:r>
          </a:p>
        </p:txBody>
      </p:sp>
      <p:sp>
        <p:nvSpPr>
          <p:cNvPr id="4" name="Content Placeholder 3"/>
          <p:cNvSpPr>
            <a:spLocks noGrp="1"/>
          </p:cNvSpPr>
          <p:nvPr>
            <p:ph sz="quarter" idx="1"/>
          </p:nvPr>
        </p:nvSpPr>
        <p:spPr>
          <a:xfrm>
            <a:off x="3124200" y="685800"/>
            <a:ext cx="5638800" cy="5334000"/>
          </a:xfrm>
        </p:spPr>
        <p:txBody>
          <a:bodyPr>
            <a:normAutofit/>
          </a:bodyPr>
          <a:lstStyle/>
          <a:p>
            <a:r>
              <a:rPr lang="en-US" sz="3600"/>
              <a:t>A memo may be written summarizing the operation, personnel present and the results.</a:t>
            </a:r>
          </a:p>
          <a:p>
            <a:pPr>
              <a:buNone/>
            </a:pPr>
            <a:endParaRPr lang="en-US" sz="3600"/>
          </a:p>
          <a:p>
            <a:r>
              <a:rPr lang="en-US" sz="3600"/>
              <a:t>Time length for the operation:</a:t>
            </a:r>
          </a:p>
          <a:p>
            <a:pPr lvl="2"/>
            <a:r>
              <a:rPr lang="en-US" sz="2900"/>
              <a:t>2 to 2.5 hours of actual enforcement</a:t>
            </a:r>
          </a:p>
          <a:p>
            <a:pPr lvl="1">
              <a:buNone/>
            </a:pPr>
            <a:endParaRPr lang="en-US" sz="3100"/>
          </a:p>
          <a:p>
            <a:pPr lvl="1">
              <a:buNone/>
            </a:pPr>
            <a:endParaRPr lang="en-US" sz="3100"/>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a:solidFill>
                  <a:schemeClr val="accent6">
                    <a:lumMod val="50000"/>
                  </a:schemeClr>
                </a:solidFill>
              </a:rPr>
              <a:t>How this is accomplished </a:t>
            </a:r>
          </a:p>
        </p:txBody>
      </p:sp>
      <p:sp>
        <p:nvSpPr>
          <p:cNvPr id="3" name="Content Placeholder 2"/>
          <p:cNvSpPr>
            <a:spLocks noGrp="1"/>
          </p:cNvSpPr>
          <p:nvPr>
            <p:ph sz="quarter" idx="1"/>
          </p:nvPr>
        </p:nvSpPr>
        <p:spPr>
          <a:xfrm>
            <a:off x="304800" y="1828800"/>
            <a:ext cx="8503920" cy="4572000"/>
          </a:xfrm>
        </p:spPr>
        <p:txBody>
          <a:bodyPr>
            <a:normAutofit/>
          </a:bodyPr>
          <a:lstStyle/>
          <a:p>
            <a:r>
              <a:rPr lang="en-US" sz="4400"/>
              <a:t>Through a combination of:</a:t>
            </a:r>
          </a:p>
          <a:p>
            <a:pPr lvl="2"/>
            <a:r>
              <a:rPr lang="en-US" sz="3800"/>
              <a:t>  News Media Releases</a:t>
            </a:r>
          </a:p>
          <a:p>
            <a:pPr lvl="2"/>
            <a:r>
              <a:rPr lang="en-US" sz="3800"/>
              <a:t>  Pedestrian Safety Enforcement   		  operations </a:t>
            </a:r>
          </a:p>
        </p:txBody>
      </p:sp>
      <p:pic>
        <p:nvPicPr>
          <p:cNvPr id="4" name="Picture 3"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467600" y="5105400"/>
            <a:ext cx="1482884" cy="12954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a:solidFill>
                  <a:schemeClr val="accent6">
                    <a:lumMod val="50000"/>
                  </a:schemeClr>
                </a:solidFill>
              </a:rPr>
              <a:t>Results</a:t>
            </a:r>
          </a:p>
        </p:txBody>
      </p:sp>
      <p:sp>
        <p:nvSpPr>
          <p:cNvPr id="3" name="Content Placeholder 2"/>
          <p:cNvSpPr>
            <a:spLocks noGrp="1"/>
          </p:cNvSpPr>
          <p:nvPr>
            <p:ph sz="quarter" idx="1"/>
          </p:nvPr>
        </p:nvSpPr>
        <p:spPr/>
        <p:txBody>
          <a:bodyPr>
            <a:normAutofit/>
          </a:bodyPr>
          <a:lstStyle/>
          <a:p>
            <a:pPr lvl="1">
              <a:buNone/>
            </a:pPr>
            <a:r>
              <a:rPr lang="en-US" sz="4400"/>
              <a:t> The number of pedestrian safety violations will be reduced by a combination of news releases and word of mouth from the violators, other motorists and citizens</a:t>
            </a:r>
          </a:p>
        </p:txBody>
      </p:sp>
      <p:pic>
        <p:nvPicPr>
          <p:cNvPr id="4" name="Picture 3"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467600" y="5105400"/>
            <a:ext cx="1482884" cy="1295400"/>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304800" y="3429000"/>
            <a:ext cx="2362200" cy="685800"/>
          </a:xfrm>
        </p:spPr>
        <p:txBody>
          <a:bodyPr>
            <a:normAutofit/>
          </a:bodyPr>
          <a:lstStyle/>
          <a:p>
            <a:r>
              <a:rPr lang="en-US" sz="3600"/>
              <a:t>Personnel</a:t>
            </a:r>
          </a:p>
        </p:txBody>
      </p:sp>
      <p:sp>
        <p:nvSpPr>
          <p:cNvPr id="4" name="Content Placeholder 3"/>
          <p:cNvSpPr>
            <a:spLocks noGrp="1"/>
          </p:cNvSpPr>
          <p:nvPr>
            <p:ph sz="quarter" idx="1"/>
          </p:nvPr>
        </p:nvSpPr>
        <p:spPr/>
        <p:txBody>
          <a:bodyPr/>
          <a:lstStyle/>
          <a:p>
            <a:r>
              <a:rPr lang="en-US"/>
              <a:t>Minimum of four (4) persons.</a:t>
            </a:r>
          </a:p>
          <a:p>
            <a:pPr lvl="2"/>
            <a:r>
              <a:rPr lang="en-US"/>
              <a:t>6 or more are ideal</a:t>
            </a:r>
          </a:p>
          <a:p>
            <a:pPr lvl="2"/>
            <a:r>
              <a:rPr lang="en-US"/>
              <a:t>1 to 2 will be in plain clothes</a:t>
            </a:r>
          </a:p>
          <a:p>
            <a:pPr lvl="2"/>
            <a:endParaRPr lang="en-US"/>
          </a:p>
          <a:p>
            <a:r>
              <a:rPr lang="en-US"/>
              <a:t>Four Person Detail –</a:t>
            </a:r>
          </a:p>
          <a:p>
            <a:pPr lvl="2"/>
            <a:r>
              <a:rPr lang="en-US"/>
              <a:t>Spotter</a:t>
            </a:r>
          </a:p>
          <a:p>
            <a:pPr lvl="2"/>
            <a:r>
              <a:rPr lang="en-US"/>
              <a:t>Decoy</a:t>
            </a:r>
          </a:p>
          <a:p>
            <a:pPr lvl="2"/>
            <a:r>
              <a:rPr lang="en-US"/>
              <a:t>2 chase cars</a:t>
            </a:r>
          </a:p>
          <a:p>
            <a:pPr lvl="2"/>
            <a:endParaRPr lang="en-US"/>
          </a:p>
          <a:p>
            <a:r>
              <a:rPr lang="en-US"/>
              <a:t>The number of personnel may vary depending upon the location of the operation.</a:t>
            </a:r>
          </a:p>
          <a:p>
            <a:pPr lvl="2"/>
            <a:r>
              <a:rPr lang="en-US"/>
              <a:t>News media may be invited to observe</a:t>
            </a:r>
          </a:p>
          <a:p>
            <a:pPr lvl="2">
              <a:buNone/>
            </a:pPr>
            <a:endParaRPr lang="en-US"/>
          </a:p>
          <a:p>
            <a:pPr lvl="1"/>
            <a:endParaRPr lang="en-US"/>
          </a:p>
          <a:p>
            <a:pPr lvl="1"/>
            <a:endParaRPr lang="en-US"/>
          </a:p>
          <a:p>
            <a:endParaRPr lang="en-US"/>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304800" y="3429000"/>
            <a:ext cx="2514600" cy="762000"/>
          </a:xfrm>
        </p:spPr>
        <p:txBody>
          <a:bodyPr>
            <a:normAutofit/>
          </a:bodyPr>
          <a:lstStyle/>
          <a:p>
            <a:r>
              <a:rPr lang="en-US" sz="3600"/>
              <a:t>Equipment</a:t>
            </a:r>
          </a:p>
        </p:txBody>
      </p:sp>
      <p:sp>
        <p:nvSpPr>
          <p:cNvPr id="4" name="Content Placeholder 3"/>
          <p:cNvSpPr>
            <a:spLocks noGrp="1"/>
          </p:cNvSpPr>
          <p:nvPr>
            <p:ph sz="quarter" idx="1"/>
          </p:nvPr>
        </p:nvSpPr>
        <p:spPr>
          <a:xfrm>
            <a:off x="3124200" y="685800"/>
            <a:ext cx="5029200" cy="5410200"/>
          </a:xfrm>
        </p:spPr>
        <p:txBody>
          <a:bodyPr>
            <a:normAutofit fontScale="92500" lnSpcReduction="10000"/>
          </a:bodyPr>
          <a:lstStyle/>
          <a:p>
            <a:r>
              <a:rPr lang="en-US"/>
              <a:t>Radios</a:t>
            </a:r>
          </a:p>
          <a:p>
            <a:pPr lvl="1"/>
            <a:r>
              <a:rPr lang="en-US"/>
              <a:t>Operation can be done without radio for decoy as long as there is verbal contact with the spotter to advise of any anomalies in the violation.</a:t>
            </a:r>
          </a:p>
          <a:p>
            <a:pPr lvl="2">
              <a:buNone/>
            </a:pPr>
            <a:endParaRPr lang="en-US" sz="300"/>
          </a:p>
          <a:p>
            <a:r>
              <a:rPr lang="en-US"/>
              <a:t>Chase Vehicles</a:t>
            </a:r>
          </a:p>
          <a:p>
            <a:pPr lvl="2"/>
            <a:r>
              <a:rPr lang="en-US"/>
              <a:t>Patrol cars and motorcycles </a:t>
            </a:r>
          </a:p>
          <a:p>
            <a:pPr lvl="2"/>
            <a:endParaRPr lang="en-US" sz="300"/>
          </a:p>
          <a:p>
            <a:r>
              <a:rPr lang="en-US"/>
              <a:t>Orange Cones </a:t>
            </a:r>
          </a:p>
          <a:p>
            <a:pPr lvl="2"/>
            <a:r>
              <a:rPr lang="en-US"/>
              <a:t>2 Large </a:t>
            </a:r>
          </a:p>
          <a:p>
            <a:endParaRPr lang="en-US" sz="100"/>
          </a:p>
          <a:p>
            <a:r>
              <a:rPr lang="en-US"/>
              <a:t>Radar Unit</a:t>
            </a:r>
          </a:p>
          <a:p>
            <a:r>
              <a:rPr lang="en-US"/>
              <a:t>Video Camera</a:t>
            </a:r>
          </a:p>
          <a:p>
            <a:r>
              <a:rPr lang="en-US"/>
              <a:t>Log Sheet</a:t>
            </a:r>
          </a:p>
          <a:p>
            <a:r>
              <a:rPr lang="en-US"/>
              <a:t>Pedestrian Handout</a:t>
            </a:r>
          </a:p>
          <a:p>
            <a:r>
              <a:rPr lang="en-US"/>
              <a:t>PSE Display Boards</a:t>
            </a:r>
          </a:p>
          <a:p>
            <a:pPr lvl="2">
              <a:buNone/>
            </a:pPr>
            <a:endParaRPr lang="en-US"/>
          </a:p>
          <a:p>
            <a:pPr lvl="1"/>
            <a:endParaRPr lang="en-US"/>
          </a:p>
          <a:p>
            <a:pPr lvl="1"/>
            <a:endParaRPr lang="en-US"/>
          </a:p>
          <a:p>
            <a:endParaRPr lang="en-US"/>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pic>
        <p:nvPicPr>
          <p:cNvPr id="6" name="Picture 5" descr="00341717.jpg"/>
          <p:cNvPicPr>
            <a:picLocks noChangeAspect="1"/>
          </p:cNvPicPr>
          <p:nvPr/>
        </p:nvPicPr>
        <p:blipFill>
          <a:blip r:embed="rId4" cstate="print"/>
          <a:stretch>
            <a:fillRect/>
          </a:stretch>
        </p:blipFill>
        <p:spPr>
          <a:xfrm>
            <a:off x="6629400" y="2971800"/>
            <a:ext cx="1752600" cy="2456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029200" cy="5410200"/>
          </a:xfrm>
        </p:spPr>
        <p:txBody>
          <a:bodyPr>
            <a:normAutofit/>
          </a:bodyPr>
          <a:lstStyle/>
          <a:p>
            <a:pPr algn="ctr"/>
            <a:r>
              <a:rPr lang="en-US" sz="3600"/>
              <a:t>To ensure safety for both the decoy and for the motorist, this operation will follow the listed criteria:</a:t>
            </a:r>
            <a:endParaRPr lang="en-US" sz="2400"/>
          </a:p>
          <a:p>
            <a:pPr lvl="2">
              <a:buNone/>
            </a:pPr>
            <a:endParaRPr lang="en-US" sz="300"/>
          </a:p>
          <a:p>
            <a:pPr lvl="2">
              <a:buNone/>
            </a:pPr>
            <a:endParaRPr lang="en-US"/>
          </a:p>
          <a:p>
            <a:pPr lvl="1"/>
            <a:endParaRPr lang="en-US"/>
          </a:p>
          <a:p>
            <a:pPr lvl="1"/>
            <a:endParaRPr lang="en-US"/>
          </a:p>
          <a:p>
            <a:endParaRPr lang="en-US"/>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029200" cy="5410200"/>
          </a:xfrm>
        </p:spPr>
        <p:txBody>
          <a:bodyPr>
            <a:normAutofit/>
          </a:bodyPr>
          <a:lstStyle/>
          <a:p>
            <a:r>
              <a:rPr lang="en-US" sz="4000" dirty="0"/>
              <a:t>One week prior</a:t>
            </a:r>
          </a:p>
          <a:p>
            <a:pPr lvl="1"/>
            <a:r>
              <a:rPr lang="en-US" dirty="0"/>
              <a:t>A news release outlining the purpose and goals of the operation will be provided and include the following:</a:t>
            </a:r>
          </a:p>
          <a:p>
            <a:pPr lvl="4"/>
            <a:r>
              <a:rPr lang="en-US" sz="2800" dirty="0"/>
              <a:t>Date</a:t>
            </a:r>
          </a:p>
          <a:p>
            <a:pPr lvl="4"/>
            <a:r>
              <a:rPr lang="en-US" sz="2800" dirty="0"/>
              <a:t>Time</a:t>
            </a:r>
          </a:p>
          <a:p>
            <a:pPr lvl="4"/>
            <a:r>
              <a:rPr lang="en-US" sz="2800" dirty="0"/>
              <a:t>Location</a:t>
            </a:r>
            <a:endParaRPr lang="en-US" sz="2400" dirty="0"/>
          </a:p>
          <a:p>
            <a:pPr lvl="1">
              <a:buNone/>
            </a:pPr>
            <a:r>
              <a:rPr lang="en-US" dirty="0"/>
              <a:t>AND</a:t>
            </a:r>
          </a:p>
          <a:p>
            <a:pPr lvl="1"/>
            <a:r>
              <a:rPr lang="en-US" dirty="0"/>
              <a:t>Twenty-four hours prior to operation, PSE boards to be placed at detail location.</a:t>
            </a:r>
          </a:p>
          <a:p>
            <a:endParaRPr lang="en-US" dirty="0"/>
          </a:p>
        </p:txBody>
      </p:sp>
      <p:pic>
        <p:nvPicPr>
          <p:cNvPr id="5" name="Picture 4" descr="00054580.wmf"/>
          <p:cNvPicPr>
            <a:picLocks noChangeAspect="1"/>
          </p:cNvPicPr>
          <p:nvPr/>
        </p:nvPicPr>
        <p:blipFill>
          <a:blip r:embed="rId3"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pic>
        <p:nvPicPr>
          <p:cNvPr id="7170" name="Picture 2"/>
          <p:cNvPicPr>
            <a:picLocks noChangeAspect="1" noChangeArrowheads="1"/>
          </p:cNvPicPr>
          <p:nvPr/>
        </p:nvPicPr>
        <p:blipFill>
          <a:blip r:embed="rId4" cstate="print"/>
          <a:srcRect l="14025" t="30803" r="66999" b="38395"/>
          <a:stretch>
            <a:fillRect/>
          </a:stretch>
        </p:blipFill>
        <p:spPr bwMode="auto">
          <a:xfrm>
            <a:off x="6477000" y="2590800"/>
            <a:ext cx="1752600" cy="2133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a:t>How to Begin</a:t>
            </a:r>
          </a:p>
        </p:txBody>
      </p:sp>
      <p:sp>
        <p:nvSpPr>
          <p:cNvPr id="3" name="Text Placeholder 2"/>
          <p:cNvSpPr>
            <a:spLocks noGrp="1"/>
          </p:cNvSpPr>
          <p:nvPr>
            <p:ph type="body" idx="2"/>
          </p:nvPr>
        </p:nvSpPr>
        <p:spPr>
          <a:xfrm>
            <a:off x="152400" y="3429000"/>
            <a:ext cx="2819400" cy="762000"/>
          </a:xfrm>
        </p:spPr>
        <p:txBody>
          <a:bodyPr>
            <a:normAutofit/>
          </a:bodyPr>
          <a:lstStyle/>
          <a:p>
            <a:r>
              <a:rPr lang="en-US" sz="3600"/>
              <a:t>Preparation</a:t>
            </a:r>
          </a:p>
        </p:txBody>
      </p:sp>
      <p:sp>
        <p:nvSpPr>
          <p:cNvPr id="4" name="Content Placeholder 3"/>
          <p:cNvSpPr>
            <a:spLocks noGrp="1"/>
          </p:cNvSpPr>
          <p:nvPr>
            <p:ph sz="quarter" idx="1"/>
          </p:nvPr>
        </p:nvSpPr>
        <p:spPr>
          <a:xfrm>
            <a:off x="3124200" y="685800"/>
            <a:ext cx="5638800" cy="5410200"/>
          </a:xfrm>
        </p:spPr>
        <p:txBody>
          <a:bodyPr>
            <a:normAutofit fontScale="40000" lnSpcReduction="20000"/>
          </a:bodyPr>
          <a:lstStyle/>
          <a:p>
            <a:r>
              <a:rPr lang="en-US" sz="7700" dirty="0"/>
              <a:t>Example of a news release:</a:t>
            </a:r>
          </a:p>
          <a:p>
            <a:pPr>
              <a:buNone/>
            </a:pPr>
            <a:endParaRPr lang="en-US" sz="7000" dirty="0"/>
          </a:p>
          <a:p>
            <a:pPr>
              <a:buNone/>
            </a:pPr>
            <a:r>
              <a:rPr lang="en-US" sz="2800" dirty="0"/>
              <a:t>	From: </a:t>
            </a:r>
            <a:r>
              <a:rPr lang="en-US" sz="2800" u="sng" dirty="0">
                <a:hlinkClick r:id="rId3"/>
              </a:rPr>
              <a:t>info@flashalert.net</a:t>
            </a:r>
            <a:r>
              <a:rPr lang="en-US" sz="2800" dirty="0"/>
              <a:t> </a:t>
            </a:r>
            <a:r>
              <a:rPr lang="en-US" sz="2800" u="sng" dirty="0">
                <a:hlinkClick r:id="rId4"/>
              </a:rPr>
              <a:t>[mailto:info@flashalert.net]</a:t>
            </a:r>
            <a:r>
              <a:rPr lang="en-US" sz="2800" dirty="0"/>
              <a:t> </a:t>
            </a:r>
          </a:p>
          <a:p>
            <a:pPr>
              <a:buNone/>
            </a:pPr>
            <a:r>
              <a:rPr lang="en-US" sz="2800" dirty="0"/>
              <a:t>	Sent: August 17, 2017 10:37 AM</a:t>
            </a:r>
          </a:p>
          <a:p>
            <a:pPr>
              <a:buNone/>
            </a:pPr>
            <a:r>
              <a:rPr lang="en-US" sz="2800" dirty="0"/>
              <a:t>	To:</a:t>
            </a:r>
          </a:p>
          <a:p>
            <a:pPr>
              <a:buNone/>
            </a:pPr>
            <a:r>
              <a:rPr lang="en-US" sz="2800" dirty="0"/>
              <a:t>	Subject: Beaverton Police Conduct Traffic Enforcement Details</a:t>
            </a:r>
          </a:p>
          <a:p>
            <a:pPr>
              <a:buNone/>
            </a:pPr>
            <a:r>
              <a:rPr lang="en-US" sz="2800" dirty="0"/>
              <a:t>	Importance: High</a:t>
            </a:r>
          </a:p>
          <a:p>
            <a:pPr>
              <a:buNone/>
            </a:pPr>
            <a:r>
              <a:rPr lang="en-US" sz="2800" dirty="0"/>
              <a:t> </a:t>
            </a:r>
          </a:p>
          <a:p>
            <a:pPr>
              <a:buNone/>
            </a:pPr>
            <a:r>
              <a:rPr lang="en-US" sz="2800" dirty="0"/>
              <a:t>	News Release from: Beaverton Police Dept.</a:t>
            </a:r>
          </a:p>
          <a:p>
            <a:pPr>
              <a:buNone/>
            </a:pPr>
            <a:r>
              <a:rPr lang="en-US" sz="2800" dirty="0"/>
              <a:t>	BEAVERTON POLICE CONDUCT TRAFFIC ENFORCEMENT DETAILS</a:t>
            </a:r>
          </a:p>
          <a:p>
            <a:pPr>
              <a:buNone/>
            </a:pPr>
            <a:r>
              <a:rPr lang="en-US" sz="2800" dirty="0"/>
              <a:t>	Posted: August 12th, 2017 10:34 AM</a:t>
            </a:r>
          </a:p>
          <a:p>
            <a:pPr>
              <a:buNone/>
            </a:pPr>
            <a:r>
              <a:rPr lang="en-US" sz="2800" dirty="0"/>
              <a:t> </a:t>
            </a:r>
          </a:p>
          <a:p>
            <a:pPr>
              <a:buNone/>
            </a:pPr>
            <a:r>
              <a:rPr lang="en-US" sz="2800" dirty="0"/>
              <a:t>	Traffic safety is important to all of us, and dedicated education, enforcement, and responsible and aware drivers are a big part of roadway safety.</a:t>
            </a:r>
          </a:p>
          <a:p>
            <a:pPr>
              <a:buNone/>
            </a:pPr>
            <a:r>
              <a:rPr lang="en-US" sz="2800" dirty="0"/>
              <a:t>	Pedestrian safety on and near roadways requires extra attention. The Hillsboro Police Department is conducting pedestrian enforcement details on August 17 and 26, 2017, at different locations around Beaverton.</a:t>
            </a:r>
          </a:p>
          <a:p>
            <a:pPr>
              <a:buNone/>
            </a:pPr>
            <a:r>
              <a:rPr lang="en-US" sz="2800" dirty="0"/>
              <a:t> </a:t>
            </a:r>
          </a:p>
          <a:p>
            <a:pPr>
              <a:buNone/>
            </a:pPr>
            <a:r>
              <a:rPr lang="en-US" sz="2800" dirty="0"/>
              <a:t>	The public is reminded to use this time and everyday to see pedestrians and slow down.</a:t>
            </a:r>
          </a:p>
          <a:p>
            <a:pPr>
              <a:buNone/>
            </a:pPr>
            <a:r>
              <a:rPr lang="en-US" sz="2800" dirty="0"/>
              <a:t> </a:t>
            </a:r>
          </a:p>
          <a:p>
            <a:pPr>
              <a:buNone/>
            </a:pPr>
            <a:r>
              <a:rPr lang="en-US" sz="2800" dirty="0"/>
              <a:t>	Beaverton Police will also conduct seat belt enforcement details August 30th, 2017</a:t>
            </a:r>
          </a:p>
          <a:p>
            <a:pPr>
              <a:buNone/>
            </a:pPr>
            <a:r>
              <a:rPr lang="en-US" sz="2800" dirty="0"/>
              <a:t> </a:t>
            </a:r>
          </a:p>
          <a:p>
            <a:pPr>
              <a:buNone/>
            </a:pPr>
            <a:r>
              <a:rPr lang="en-US" sz="2800" dirty="0"/>
              <a:t>	Drive safe, be safe, and enjoy the rest of this summer season.</a:t>
            </a:r>
          </a:p>
          <a:p>
            <a:endParaRPr lang="en-US" sz="2800" dirty="0"/>
          </a:p>
          <a:p>
            <a:pPr>
              <a:buNone/>
            </a:pPr>
            <a:r>
              <a:rPr lang="en-US" sz="2800" dirty="0"/>
              <a:t>	Contact Info: Sgt Steve </a:t>
            </a:r>
            <a:r>
              <a:rPr lang="en-US" sz="2800" dirty="0" err="1"/>
              <a:t>Schaer</a:t>
            </a:r>
            <a:endParaRPr lang="en-US" sz="2800" dirty="0"/>
          </a:p>
          <a:p>
            <a:pPr>
              <a:buNone/>
            </a:pPr>
            <a:r>
              <a:rPr lang="en-US" sz="2800" dirty="0"/>
              <a:t>	</a:t>
            </a:r>
            <a:r>
              <a:rPr lang="en-US" sz="2800" dirty="0">
                <a:hlinkClick r:id="rId5"/>
              </a:rPr>
              <a:t>SSchaer@beavertonoregon.gov</a:t>
            </a:r>
            <a:r>
              <a:rPr lang="en-US" sz="2800" dirty="0"/>
              <a:t> </a:t>
            </a:r>
          </a:p>
          <a:p>
            <a:pPr>
              <a:buNone/>
            </a:pPr>
            <a:r>
              <a:rPr lang="en-US" sz="2800" dirty="0"/>
              <a:t>	503-526-2260</a:t>
            </a:r>
            <a:endParaRPr lang="en-US" sz="4000" dirty="0"/>
          </a:p>
          <a:p>
            <a:pPr>
              <a:buNone/>
            </a:pPr>
            <a:r>
              <a:rPr lang="en-US" sz="4000" dirty="0"/>
              <a:t>     </a:t>
            </a:r>
            <a:endParaRPr lang="en-US" sz="2800" dirty="0"/>
          </a:p>
        </p:txBody>
      </p:sp>
      <p:pic>
        <p:nvPicPr>
          <p:cNvPr id="5" name="Picture 4" descr="00054580.wmf"/>
          <p:cNvPicPr>
            <a:picLocks noChangeAspect="1"/>
          </p:cNvPicPr>
          <p:nvPr/>
        </p:nvPicPr>
        <p:blipFill>
          <a:blip r:embed="rId6" cstate="print">
            <a:duotone>
              <a:schemeClr val="accent1">
                <a:shade val="45000"/>
                <a:satMod val="135000"/>
              </a:schemeClr>
              <a:prstClr val="white"/>
            </a:duotone>
          </a:blip>
          <a:stretch>
            <a:fillRect/>
          </a:stretch>
        </p:blipFill>
        <p:spPr>
          <a:xfrm>
            <a:off x="762000" y="4953000"/>
            <a:ext cx="1482884" cy="129540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s xmlns="5ed82766-825e-4e63-9672-a86d34d1cef0" xsi:nil="true"/>
    <MigrationWizIdSecurityGroups xmlns="5ed82766-825e-4e63-9672-a86d34d1cef0" xsi:nil="true"/>
    <MigrationWizIdPermissionLevels xmlns="5ed82766-825e-4e63-9672-a86d34d1cef0" xsi:nil="true"/>
    <MigrationWizId xmlns="5ed82766-825e-4e63-9672-a86d34d1cef0" xsi:nil="true"/>
    <MigrationWizIdDocumentLibraryPermissions xmlns="5ed82766-825e-4e63-9672-a86d34d1ce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1B7B0CF3EA07498E11726E16AB3B95" ma:contentTypeVersion="19" ma:contentTypeDescription="Create a new document." ma:contentTypeScope="" ma:versionID="0dc54f58182c9d2d057ff09918cd4949">
  <xsd:schema xmlns:xsd="http://www.w3.org/2001/XMLSchema" xmlns:xs="http://www.w3.org/2001/XMLSchema" xmlns:p="http://schemas.microsoft.com/office/2006/metadata/properties" xmlns:ns2="5ed82766-825e-4e63-9672-a86d34d1cef0" xmlns:ns3="219dc815-3640-4718-be05-a6718d78b525" targetNamespace="http://schemas.microsoft.com/office/2006/metadata/properties" ma:root="true" ma:fieldsID="7b66153ba85668f7faa7003df0dd9a84" ns2:_="" ns3:_="">
    <xsd:import namespace="5ed82766-825e-4e63-9672-a86d34d1cef0"/>
    <xsd:import namespace="219dc815-3640-4718-be05-a6718d78b525"/>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82766-825e-4e63-9672-a86d34d1cef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element name="MediaServiceLocation" ma:index="21"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9dc815-3640-4718-be05-a6718d78b52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9DCFF-C317-49D1-B42A-454E2233426A}">
  <ds:schemaRefs>
    <ds:schemaRef ds:uri="http://schemas.microsoft.com/sharepoint/v3/contenttype/forms"/>
  </ds:schemaRefs>
</ds:datastoreItem>
</file>

<file path=customXml/itemProps2.xml><?xml version="1.0" encoding="utf-8"?>
<ds:datastoreItem xmlns:ds="http://schemas.openxmlformats.org/officeDocument/2006/customXml" ds:itemID="{CE95BE57-25E9-4CA5-95D3-3AF8BD09408C}">
  <ds:schemaRefs>
    <ds:schemaRef ds:uri="http://purl.org/dc/elements/1.1/"/>
    <ds:schemaRef ds:uri="http://www.w3.org/XML/1998/namespace"/>
    <ds:schemaRef ds:uri="http://purl.org/dc/dcmitype/"/>
    <ds:schemaRef ds:uri="http://schemas.microsoft.com/office/2006/metadata/properties"/>
    <ds:schemaRef ds:uri="219dc815-3640-4718-be05-a6718d78b525"/>
    <ds:schemaRef ds:uri="http://schemas.microsoft.com/office/infopath/2007/PartnerControls"/>
    <ds:schemaRef ds:uri="http://schemas.microsoft.com/office/2006/documentManagement/types"/>
    <ds:schemaRef ds:uri="http://schemas.openxmlformats.org/package/2006/metadata/core-properties"/>
    <ds:schemaRef ds:uri="5ed82766-825e-4e63-9672-a86d34d1cef0"/>
    <ds:schemaRef ds:uri="http://purl.org/dc/terms/"/>
  </ds:schemaRefs>
</ds:datastoreItem>
</file>

<file path=customXml/itemProps3.xml><?xml version="1.0" encoding="utf-8"?>
<ds:datastoreItem xmlns:ds="http://schemas.openxmlformats.org/officeDocument/2006/customXml" ds:itemID="{F6B577EF-8651-4002-B3B7-853A5521EB6D}">
  <ds:schemaRefs>
    <ds:schemaRef ds:uri="219dc815-3640-4718-be05-a6718d78b525"/>
    <ds:schemaRef ds:uri="5ed82766-825e-4e63-9672-a86d34d1ce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1505</Words>
  <Application>Microsoft Macintosh PowerPoint</Application>
  <PresentationFormat>On-screen Show (4:3)</PresentationFormat>
  <Paragraphs>356</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 Narrow</vt:lpstr>
      <vt:lpstr>Calibri</vt:lpstr>
      <vt:lpstr>Georgia</vt:lpstr>
      <vt:lpstr>Wingdings</vt:lpstr>
      <vt:lpstr>Wingdings 2</vt:lpstr>
      <vt:lpstr>Civic</vt:lpstr>
      <vt:lpstr>Document</vt:lpstr>
      <vt:lpstr>Setting Up a Pedestrian Safety Enforcement Operation</vt:lpstr>
      <vt:lpstr>Purpose</vt:lpstr>
      <vt:lpstr>How this is accomplished </vt:lpstr>
      <vt:lpstr>Results</vt:lpstr>
      <vt:lpstr>How to Begin</vt:lpstr>
      <vt:lpstr>How to Begin</vt:lpstr>
      <vt:lpstr>How to Begin</vt:lpstr>
      <vt:lpstr>How to Begin</vt:lpstr>
      <vt:lpstr>How to Begin</vt:lpstr>
      <vt:lpstr>How to Begin</vt:lpstr>
      <vt:lpstr>How to Begin</vt:lpstr>
      <vt:lpstr>Distance Required for a Vehicle to stop for Pedestrian</vt:lpstr>
      <vt:lpstr>Stopping Distance Comparison</vt:lpstr>
      <vt:lpstr>How to Begin</vt:lpstr>
      <vt:lpstr>How to Begin</vt:lpstr>
      <vt:lpstr>PowerPoint Presentation</vt:lpstr>
      <vt:lpstr>How to Begin</vt:lpstr>
      <vt:lpstr>How to Begin</vt:lpstr>
      <vt:lpstr>How to Begin</vt:lpstr>
      <vt:lpstr>The Operation</vt:lpstr>
      <vt:lpstr>PowerPoint Presentation</vt:lpstr>
      <vt:lpstr>PowerPoint Presentation</vt:lpstr>
      <vt:lpstr>The Operation</vt:lpstr>
      <vt:lpstr>PowerPoint Presentation</vt:lpstr>
      <vt:lpstr>The Operation</vt:lpstr>
      <vt:lpstr>The Operation</vt:lpstr>
      <vt:lpstr>PowerPoint Presentation</vt:lpstr>
      <vt:lpstr>The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Up a Pedestrian Safety Enforcement Operation</dc:title>
  <cp:lastModifiedBy>Yvonne McNeil</cp:lastModifiedBy>
  <cp:revision>4</cp:revision>
  <dcterms:modified xsi:type="dcterms:W3CDTF">2021-02-25T20:24:23Z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0x0101006A1B7B0CF3EA07498E11726E16AB3B95</vt:lpwstr>
  </property>
</Properties>
</file>